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651" r:id="rId2"/>
    <p:sldMasterId id="2147483665" r:id="rId3"/>
    <p:sldMasterId id="2147483660" r:id="rId4"/>
  </p:sldMasterIdLst>
  <p:notesMasterIdLst>
    <p:notesMasterId r:id="rId39"/>
  </p:notesMasterIdLst>
  <p:handoutMasterIdLst>
    <p:handoutMasterId r:id="rId40"/>
  </p:handoutMasterIdLst>
  <p:sldIdLst>
    <p:sldId id="599" r:id="rId5"/>
    <p:sldId id="600" r:id="rId6"/>
    <p:sldId id="671" r:id="rId7"/>
    <p:sldId id="601" r:id="rId8"/>
    <p:sldId id="736" r:id="rId9"/>
    <p:sldId id="737" r:id="rId10"/>
    <p:sldId id="353" r:id="rId11"/>
    <p:sldId id="738" r:id="rId12"/>
    <p:sldId id="678" r:id="rId13"/>
    <p:sldId id="679" r:id="rId14"/>
    <p:sldId id="739" r:id="rId15"/>
    <p:sldId id="740" r:id="rId16"/>
    <p:sldId id="749" r:id="rId17"/>
    <p:sldId id="741" r:id="rId18"/>
    <p:sldId id="742" r:id="rId19"/>
    <p:sldId id="685" r:id="rId20"/>
    <p:sldId id="743" r:id="rId21"/>
    <p:sldId id="750" r:id="rId22"/>
    <p:sldId id="744" r:id="rId23"/>
    <p:sldId id="745" r:id="rId24"/>
    <p:sldId id="694" r:id="rId25"/>
    <p:sldId id="746" r:id="rId26"/>
    <p:sldId id="699" r:id="rId27"/>
    <p:sldId id="747" r:id="rId28"/>
    <p:sldId id="751" r:id="rId29"/>
    <p:sldId id="752" r:id="rId30"/>
    <p:sldId id="753" r:id="rId31"/>
    <p:sldId id="754" r:id="rId32"/>
    <p:sldId id="755" r:id="rId33"/>
    <p:sldId id="759" r:id="rId34"/>
    <p:sldId id="756" r:id="rId35"/>
    <p:sldId id="760" r:id="rId36"/>
    <p:sldId id="728" r:id="rId37"/>
    <p:sldId id="638" r:id="rId38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irl@itcast.cn" initials="l" lastIdx="2" clrIdx="0"/>
  <p:cmAuthor id="1" name="Microsoft Office User" initials="MOU" lastIdx="1" clrIdx="1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F5FF"/>
    <a:srgbClr val="B3D9FF"/>
    <a:srgbClr val="FF5F49"/>
    <a:srgbClr val="79AFFF"/>
    <a:srgbClr val="EBD9FF"/>
    <a:srgbClr val="FBD5D5"/>
    <a:srgbClr val="17375E"/>
    <a:srgbClr val="EFF7FF"/>
    <a:srgbClr val="E6F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32"/>
    <p:restoredTop sz="93829"/>
  </p:normalViewPr>
  <p:slideViewPr>
    <p:cSldViewPr>
      <p:cViewPr varScale="1">
        <p:scale>
          <a:sx n="134" d="100"/>
          <a:sy n="134" d="100"/>
        </p:scale>
        <p:origin x="704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3876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Calibri" pitchFamily="34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1B71F79F-4065-CD4F-B030-8AC9BC5EDD8C}" type="datetimeFigureOut">
              <a:rPr lang="zh-CN" altLang="en-US"/>
              <a:pPr>
                <a:defRPr/>
              </a:pPr>
              <a:t>2020/1/7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Calibri" pitchFamily="34" charset="0"/>
                <a:ea typeface="宋体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D3D60977-06C0-474F-AF9C-D6EAEC0E5E4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10626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9.png>
</file>

<file path=ppt/media/image20.png>
</file>

<file path=ppt/media/image21.tiff>
</file>

<file path=ppt/media/image22.tiff>
</file>

<file path=ppt/media/image23.tiff>
</file>

<file path=ppt/media/image24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itchFamily="34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C49E8CC4-97BD-D24C-B341-9DDAC8C5942D}" type="datetimeFigureOut">
              <a:rPr lang="zh-CN" altLang="en-US"/>
              <a:pPr>
                <a:defRPr/>
              </a:pPr>
              <a:t>2020/1/7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itchFamily="34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14D5F60-C347-6D40-8E94-8EE9446EB09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4223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7462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450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727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7984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8200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1023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9266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" Type="http://schemas.openxmlformats.org/officeDocument/2006/relationships/theme" Target="../theme/theme1.xml"/><Relationship Id="rId16" Type="http://schemas.openxmlformats.org/officeDocument/2006/relationships/image" Target="../media/image14.emf"/><Relationship Id="rId20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png"/><Relationship Id="rId15" Type="http://schemas.openxmlformats.org/officeDocument/2006/relationships/image" Target="../media/image13.emf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6088" y="641350"/>
            <a:ext cx="3127375" cy="3440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027" name="Picture 4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638" y="1065213"/>
            <a:ext cx="2200275" cy="2454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4" name="椭圆 3"/>
          <p:cNvSpPr/>
          <p:nvPr userDrawn="1"/>
        </p:nvSpPr>
        <p:spPr bwMode="auto">
          <a:xfrm>
            <a:off x="6381750" y="1384300"/>
            <a:ext cx="463550" cy="46355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sp>
        <p:nvSpPr>
          <p:cNvPr id="5" name="椭圆 4"/>
          <p:cNvSpPr/>
          <p:nvPr userDrawn="1"/>
        </p:nvSpPr>
        <p:spPr bwMode="auto">
          <a:xfrm>
            <a:off x="2451100" y="1749425"/>
            <a:ext cx="184150" cy="184150"/>
          </a:xfrm>
          <a:prstGeom prst="ellipse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sp>
        <p:nvSpPr>
          <p:cNvPr id="6" name="椭圆 10"/>
          <p:cNvSpPr>
            <a:spLocks noChangeArrowheads="1"/>
          </p:cNvSpPr>
          <p:nvPr userDrawn="1"/>
        </p:nvSpPr>
        <p:spPr bwMode="auto">
          <a:xfrm>
            <a:off x="5240338" y="3937000"/>
            <a:ext cx="219075" cy="219075"/>
          </a:xfrm>
          <a:prstGeom prst="ellipse">
            <a:avLst/>
          </a:prstGeom>
          <a:solidFill>
            <a:srgbClr val="C00000"/>
          </a:solidFill>
          <a:ln>
            <a:noFill/>
          </a:ln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3265488" y="1939925"/>
            <a:ext cx="128587" cy="130175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pic>
        <p:nvPicPr>
          <p:cNvPr id="1032" name="图片 1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2338" y="1581150"/>
            <a:ext cx="2174875" cy="595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5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7163" y="1460500"/>
            <a:ext cx="212725" cy="290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pSp>
        <p:nvGrpSpPr>
          <p:cNvPr id="1034" name="组合 43"/>
          <p:cNvGrpSpPr>
            <a:grpSpLocks/>
          </p:cNvGrpSpPr>
          <p:nvPr userDrawn="1"/>
        </p:nvGrpSpPr>
        <p:grpSpPr bwMode="auto">
          <a:xfrm>
            <a:off x="6100763" y="1751013"/>
            <a:ext cx="130175" cy="128587"/>
            <a:chOff x="6101548" y="1750326"/>
            <a:chExt cx="129654" cy="129654"/>
          </a:xfrm>
        </p:grpSpPr>
        <p:sp>
          <p:nvSpPr>
            <p:cNvPr id="13" name="椭圆 12"/>
            <p:cNvSpPr/>
            <p:nvPr/>
          </p:nvSpPr>
          <p:spPr bwMode="auto">
            <a:xfrm>
              <a:off x="6101548" y="1750326"/>
              <a:ext cx="129654" cy="129654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6" name="Picture 6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25265" y="1772735"/>
              <a:ext cx="83801" cy="848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pic>
        <p:nvPicPr>
          <p:cNvPr id="1035" name="Picture 7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00" y="3994150"/>
            <a:ext cx="117475" cy="136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pSp>
        <p:nvGrpSpPr>
          <p:cNvPr id="1036" name="组合 41"/>
          <p:cNvGrpSpPr>
            <a:grpSpLocks/>
          </p:cNvGrpSpPr>
          <p:nvPr userDrawn="1"/>
        </p:nvGrpSpPr>
        <p:grpSpPr bwMode="auto">
          <a:xfrm>
            <a:off x="3040063" y="546100"/>
            <a:ext cx="225425" cy="225425"/>
            <a:chOff x="3039900" y="545911"/>
            <a:chExt cx="225188" cy="225188"/>
          </a:xfrm>
        </p:grpSpPr>
        <p:sp>
          <p:nvSpPr>
            <p:cNvPr id="17" name="椭圆 16"/>
            <p:cNvSpPr/>
            <p:nvPr/>
          </p:nvSpPr>
          <p:spPr bwMode="auto">
            <a:xfrm>
              <a:off x="3039900" y="545911"/>
              <a:ext cx="225188" cy="225188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6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2" name="Picture 8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1132" y="599829"/>
              <a:ext cx="142725" cy="1110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37" name="组合 37"/>
          <p:cNvGrpSpPr>
            <a:grpSpLocks/>
          </p:cNvGrpSpPr>
          <p:nvPr userDrawn="1"/>
        </p:nvGrpSpPr>
        <p:grpSpPr bwMode="auto">
          <a:xfrm>
            <a:off x="2586038" y="3022600"/>
            <a:ext cx="185737" cy="185738"/>
            <a:chOff x="2586251" y="3022980"/>
            <a:chExt cx="88710" cy="88710"/>
          </a:xfrm>
          <a:solidFill>
            <a:srgbClr val="C00000"/>
          </a:solidFill>
        </p:grpSpPr>
        <p:sp>
          <p:nvSpPr>
            <p:cNvPr id="20" name="椭圆 9"/>
            <p:cNvSpPr>
              <a:spLocks noChangeArrowheads="1"/>
            </p:cNvSpPr>
            <p:nvPr/>
          </p:nvSpPr>
          <p:spPr bwMode="auto">
            <a:xfrm>
              <a:off x="2586251" y="3022980"/>
              <a:ext cx="88710" cy="8871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>
                <a:buFont typeface="Arial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4" name="Picture 10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11596" y="3041493"/>
              <a:ext cx="45720" cy="51684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1038" name="Picture 11"/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063" y="1974850"/>
            <a:ext cx="71437" cy="77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3" name="椭圆 22"/>
          <p:cNvSpPr/>
          <p:nvPr userDrawn="1"/>
        </p:nvSpPr>
        <p:spPr bwMode="auto">
          <a:xfrm>
            <a:off x="7113588" y="2630488"/>
            <a:ext cx="250825" cy="249237"/>
          </a:xfrm>
          <a:prstGeom prst="ellipse">
            <a:avLst/>
          </a:prstGeom>
          <a:solidFill>
            <a:schemeClr val="tx1">
              <a:lumMod val="75000"/>
              <a:lumOff val="25000"/>
              <a:alpha val="8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pic>
        <p:nvPicPr>
          <p:cNvPr id="1040" name="Picture 15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500" y="2690813"/>
            <a:ext cx="133350" cy="128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pSp>
        <p:nvGrpSpPr>
          <p:cNvPr id="1041" name="组合 46"/>
          <p:cNvGrpSpPr>
            <a:grpSpLocks/>
          </p:cNvGrpSpPr>
          <p:nvPr userDrawn="1"/>
        </p:nvGrpSpPr>
        <p:grpSpPr bwMode="auto">
          <a:xfrm>
            <a:off x="2327275" y="3386138"/>
            <a:ext cx="258763" cy="258762"/>
            <a:chOff x="1798978" y="3519004"/>
            <a:chExt cx="259307" cy="259307"/>
          </a:xfrm>
        </p:grpSpPr>
        <p:sp>
          <p:nvSpPr>
            <p:cNvPr id="26" name="椭圆 25"/>
            <p:cNvSpPr/>
            <p:nvPr/>
          </p:nvSpPr>
          <p:spPr bwMode="auto">
            <a:xfrm>
              <a:off x="1798978" y="3519004"/>
              <a:ext cx="259307" cy="259307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2" name="Picture 2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1931" y="3616045"/>
              <a:ext cx="173401" cy="859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42" name="组合 38"/>
          <p:cNvGrpSpPr>
            <a:grpSpLocks/>
          </p:cNvGrpSpPr>
          <p:nvPr userDrawn="1"/>
        </p:nvGrpSpPr>
        <p:grpSpPr bwMode="auto">
          <a:xfrm>
            <a:off x="976313" y="1046163"/>
            <a:ext cx="300037" cy="300037"/>
            <a:chOff x="748396" y="764271"/>
            <a:chExt cx="300782" cy="300782"/>
          </a:xfrm>
        </p:grpSpPr>
        <p:sp>
          <p:nvSpPr>
            <p:cNvPr id="29" name="椭圆 28"/>
            <p:cNvSpPr/>
            <p:nvPr/>
          </p:nvSpPr>
          <p:spPr bwMode="auto">
            <a:xfrm>
              <a:off x="748396" y="764271"/>
              <a:ext cx="300782" cy="30078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0" name="Picture 4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730" y="856575"/>
              <a:ext cx="202114" cy="1161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43" name="组合 42"/>
          <p:cNvGrpSpPr>
            <a:grpSpLocks/>
          </p:cNvGrpSpPr>
          <p:nvPr userDrawn="1"/>
        </p:nvGrpSpPr>
        <p:grpSpPr bwMode="auto">
          <a:xfrm>
            <a:off x="1763713" y="4391025"/>
            <a:ext cx="300037" cy="300038"/>
            <a:chOff x="1365228" y="4292790"/>
            <a:chExt cx="300782" cy="300782"/>
          </a:xfrm>
        </p:grpSpPr>
        <p:sp>
          <p:nvSpPr>
            <p:cNvPr id="32" name="椭圆 31"/>
            <p:cNvSpPr/>
            <p:nvPr/>
          </p:nvSpPr>
          <p:spPr bwMode="auto">
            <a:xfrm>
              <a:off x="1365228" y="4292790"/>
              <a:ext cx="300782" cy="30078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8" name="Picture 5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7745" y="4364405"/>
              <a:ext cx="195748" cy="1575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44" name="组合 1"/>
          <p:cNvGrpSpPr>
            <a:grpSpLocks/>
          </p:cNvGrpSpPr>
          <p:nvPr userDrawn="1"/>
        </p:nvGrpSpPr>
        <p:grpSpPr bwMode="auto">
          <a:xfrm>
            <a:off x="1169988" y="2619375"/>
            <a:ext cx="300037" cy="300038"/>
            <a:chOff x="1169908" y="2618983"/>
            <a:chExt cx="300782" cy="300782"/>
          </a:xfrm>
        </p:grpSpPr>
        <p:sp>
          <p:nvSpPr>
            <p:cNvPr id="35" name="椭圆 34"/>
            <p:cNvSpPr/>
            <p:nvPr/>
          </p:nvSpPr>
          <p:spPr bwMode="auto">
            <a:xfrm>
              <a:off x="1169908" y="2618983"/>
              <a:ext cx="300782" cy="30078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6" name="Picture 6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4468" y="2690598"/>
              <a:ext cx="211661" cy="18142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45" name="组合 49"/>
          <p:cNvGrpSpPr>
            <a:grpSpLocks/>
          </p:cNvGrpSpPr>
          <p:nvPr userDrawn="1"/>
        </p:nvGrpSpPr>
        <p:grpSpPr bwMode="auto">
          <a:xfrm>
            <a:off x="7781925" y="4046538"/>
            <a:ext cx="320675" cy="320675"/>
            <a:chOff x="7874758" y="4418464"/>
            <a:chExt cx="320722" cy="320722"/>
          </a:xfrm>
        </p:grpSpPr>
        <p:sp>
          <p:nvSpPr>
            <p:cNvPr id="38" name="椭圆 37"/>
            <p:cNvSpPr/>
            <p:nvPr/>
          </p:nvSpPr>
          <p:spPr bwMode="auto">
            <a:xfrm>
              <a:off x="7874758" y="4418464"/>
              <a:ext cx="320722" cy="32072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4" name="Picture 7"/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16039" y="4486736"/>
              <a:ext cx="238160" cy="1841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pic>
        <p:nvPicPr>
          <p:cNvPr id="1046" name="Picture 9"/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675" y="1773238"/>
            <a:ext cx="127000" cy="136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grpSp>
        <p:nvGrpSpPr>
          <p:cNvPr id="1047" name="组合 45"/>
          <p:cNvGrpSpPr>
            <a:grpSpLocks/>
          </p:cNvGrpSpPr>
          <p:nvPr userDrawn="1"/>
        </p:nvGrpSpPr>
        <p:grpSpPr bwMode="auto">
          <a:xfrm>
            <a:off x="6613525" y="3433763"/>
            <a:ext cx="258763" cy="258762"/>
            <a:chOff x="8470946" y="4206098"/>
            <a:chExt cx="259071" cy="259071"/>
          </a:xfrm>
        </p:grpSpPr>
        <p:sp>
          <p:nvSpPr>
            <p:cNvPr id="42" name="椭圆 41"/>
            <p:cNvSpPr/>
            <p:nvPr/>
          </p:nvSpPr>
          <p:spPr bwMode="auto">
            <a:xfrm>
              <a:off x="8470946" y="4206098"/>
              <a:ext cx="259071" cy="259071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2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2" name="Picture 10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31343" y="4263316"/>
              <a:ext cx="144635" cy="1446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  <p:grpSp>
        <p:nvGrpSpPr>
          <p:cNvPr id="1048" name="组合 44"/>
          <p:cNvGrpSpPr>
            <a:grpSpLocks/>
          </p:cNvGrpSpPr>
          <p:nvPr userDrawn="1"/>
        </p:nvGrpSpPr>
        <p:grpSpPr bwMode="auto">
          <a:xfrm>
            <a:off x="7308850" y="912813"/>
            <a:ext cx="322263" cy="322262"/>
            <a:chOff x="7308304" y="912172"/>
            <a:chExt cx="323068" cy="323068"/>
          </a:xfrm>
        </p:grpSpPr>
        <p:sp>
          <p:nvSpPr>
            <p:cNvPr id="45" name="椭圆 44"/>
            <p:cNvSpPr/>
            <p:nvPr/>
          </p:nvSpPr>
          <p:spPr bwMode="auto">
            <a:xfrm>
              <a:off x="7308304" y="912172"/>
              <a:ext cx="323068" cy="323068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31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>
                <a:buFont typeface="Arial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0" name="Picture 11"/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68780" y="990154"/>
              <a:ext cx="202117" cy="1671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黑体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黑体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黑体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组合 18"/>
          <p:cNvGrpSpPr>
            <a:grpSpLocks/>
          </p:cNvGrpSpPr>
          <p:nvPr userDrawn="1"/>
        </p:nvGrpSpPr>
        <p:grpSpPr bwMode="auto">
          <a:xfrm>
            <a:off x="493713" y="219075"/>
            <a:ext cx="92075" cy="314325"/>
            <a:chOff x="457200" y="427038"/>
            <a:chExt cx="127000" cy="431800"/>
          </a:xfrm>
        </p:grpSpPr>
        <p:sp>
          <p:nvSpPr>
            <p:cNvPr id="8" name="圆角矩形 1"/>
            <p:cNvSpPr>
              <a:spLocks noChangeArrowheads="1"/>
            </p:cNvSpPr>
            <p:nvPr/>
          </p:nvSpPr>
          <p:spPr bwMode="auto">
            <a:xfrm>
              <a:off x="457200" y="427038"/>
              <a:ext cx="127000" cy="126487"/>
            </a:xfrm>
            <a:prstGeom prst="roundRect">
              <a:avLst>
                <a:gd name="adj" fmla="val 1666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cs"/>
              </a:endParaRPr>
            </a:p>
          </p:txBody>
        </p:sp>
        <p:sp>
          <p:nvSpPr>
            <p:cNvPr id="9" name="圆角矩形 23"/>
            <p:cNvSpPr>
              <a:spLocks noChangeArrowheads="1"/>
            </p:cNvSpPr>
            <p:nvPr/>
          </p:nvSpPr>
          <p:spPr bwMode="auto">
            <a:xfrm>
              <a:off x="457200" y="579695"/>
              <a:ext cx="127000" cy="126487"/>
            </a:xfrm>
            <a:prstGeom prst="roundRect">
              <a:avLst>
                <a:gd name="adj" fmla="val 16667"/>
              </a:avLst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latin typeface="Segoe UI" pitchFamily="34" charset="0"/>
                <a:ea typeface="微软雅黑" pitchFamily="34" charset="-122"/>
                <a:cs typeface="+mn-cs"/>
              </a:endParaRPr>
            </a:p>
          </p:txBody>
        </p:sp>
        <p:sp>
          <p:nvSpPr>
            <p:cNvPr id="10" name="圆角矩形 24"/>
            <p:cNvSpPr>
              <a:spLocks noChangeArrowheads="1"/>
            </p:cNvSpPr>
            <p:nvPr/>
          </p:nvSpPr>
          <p:spPr bwMode="auto">
            <a:xfrm>
              <a:off x="457200" y="732351"/>
              <a:ext cx="127000" cy="126487"/>
            </a:xfrm>
            <a:prstGeom prst="roundRect">
              <a:avLst>
                <a:gd name="adj" fmla="val 1666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Segoe UI" pitchFamily="34" charset="0"/>
                  <a:ea typeface="微软雅黑" pitchFamily="34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cs"/>
              </a:endParaRPr>
            </a:p>
          </p:txBody>
        </p:sp>
      </p:grpSp>
      <p:sp>
        <p:nvSpPr>
          <p:cNvPr id="11" name="矩形 10"/>
          <p:cNvSpPr/>
          <p:nvPr userDrawn="1"/>
        </p:nvSpPr>
        <p:spPr bwMode="auto">
          <a:xfrm>
            <a:off x="8167688" y="5049838"/>
            <a:ext cx="976312" cy="9366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Segoe UI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2052" name="圆角矩形 3"/>
          <p:cNvSpPr>
            <a:spLocks/>
          </p:cNvSpPr>
          <p:nvPr userDrawn="1"/>
        </p:nvSpPr>
        <p:spPr bwMode="auto">
          <a:xfrm>
            <a:off x="7375525" y="-19050"/>
            <a:ext cx="1281113" cy="627063"/>
          </a:xfrm>
          <a:custGeom>
            <a:avLst/>
            <a:gdLst>
              <a:gd name="T0" fmla="*/ 89880426 w 1180531"/>
              <a:gd name="T1" fmla="*/ 0 h 577560"/>
              <a:gd name="T2" fmla="*/ 89880426 w 1180531"/>
              <a:gd name="T3" fmla="*/ 36089051 h 577560"/>
              <a:gd name="T4" fmla="*/ 81085461 w 1180531"/>
              <a:gd name="T5" fmla="*/ 45111777 h 577560"/>
              <a:gd name="T6" fmla="*/ 8794875 w 1180531"/>
              <a:gd name="T7" fmla="*/ 45111777 h 577560"/>
              <a:gd name="T8" fmla="*/ 0 w 1180531"/>
              <a:gd name="T9" fmla="*/ 36089051 h 577560"/>
              <a:gd name="T10" fmla="*/ 0 w 1180531"/>
              <a:gd name="T11" fmla="*/ 0 h 5775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180531" h="577560">
                <a:moveTo>
                  <a:pt x="1180531" y="0"/>
                </a:moveTo>
                <a:lnTo>
                  <a:pt x="1180531" y="462045"/>
                </a:lnTo>
                <a:cubicBezTo>
                  <a:pt x="1180531" y="525842"/>
                  <a:pt x="1128813" y="577560"/>
                  <a:pt x="1065016" y="577560"/>
                </a:cubicBezTo>
                <a:lnTo>
                  <a:pt x="115515" y="577560"/>
                </a:lnTo>
                <a:cubicBezTo>
                  <a:pt x="51718" y="577560"/>
                  <a:pt x="0" y="525842"/>
                  <a:pt x="0" y="462045"/>
                </a:cubicBezTo>
                <a:lnTo>
                  <a:pt x="0" y="0"/>
                </a:lnTo>
              </a:path>
            </a:pathLst>
          </a:custGeom>
          <a:solidFill>
            <a:srgbClr val="C000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053" name="图片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50800"/>
            <a:ext cx="1265238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0" y="5049838"/>
            <a:ext cx="8113713" cy="93662"/>
          </a:xfrm>
          <a:prstGeom prst="rect">
            <a:avLst/>
          </a:prstGeom>
          <a:solidFill>
            <a:srgbClr val="C00000"/>
          </a:solidFill>
          <a:ln>
            <a:noFill/>
          </a:ln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>
              <a:latin typeface="Segoe UI" pitchFamily="34" charset="0"/>
              <a:ea typeface="微软雅黑" pitchFamily="3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3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 bwMode="auto">
          <a:xfrm>
            <a:off x="8167688" y="5049838"/>
            <a:ext cx="976312" cy="9366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>
              <a:latin typeface="Segoe UI" pitchFamily="34" charset="0"/>
              <a:ea typeface="微软雅黑" pitchFamily="34" charset="-122"/>
              <a:cs typeface="+mn-cs"/>
            </a:endParaRPr>
          </a:p>
        </p:txBody>
      </p:sp>
      <p:sp>
        <p:nvSpPr>
          <p:cNvPr id="3075" name="圆角矩形 3"/>
          <p:cNvSpPr>
            <a:spLocks/>
          </p:cNvSpPr>
          <p:nvPr userDrawn="1"/>
        </p:nvSpPr>
        <p:spPr bwMode="auto">
          <a:xfrm>
            <a:off x="7375525" y="-19050"/>
            <a:ext cx="1281113" cy="627063"/>
          </a:xfrm>
          <a:custGeom>
            <a:avLst/>
            <a:gdLst>
              <a:gd name="T0" fmla="*/ 89880426 w 1180531"/>
              <a:gd name="T1" fmla="*/ 0 h 577560"/>
              <a:gd name="T2" fmla="*/ 89880426 w 1180531"/>
              <a:gd name="T3" fmla="*/ 36089051 h 577560"/>
              <a:gd name="T4" fmla="*/ 81085461 w 1180531"/>
              <a:gd name="T5" fmla="*/ 45111777 h 577560"/>
              <a:gd name="T6" fmla="*/ 8794875 w 1180531"/>
              <a:gd name="T7" fmla="*/ 45111777 h 577560"/>
              <a:gd name="T8" fmla="*/ 0 w 1180531"/>
              <a:gd name="T9" fmla="*/ 36089051 h 577560"/>
              <a:gd name="T10" fmla="*/ 0 w 1180531"/>
              <a:gd name="T11" fmla="*/ 0 h 5775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180531" h="577560">
                <a:moveTo>
                  <a:pt x="1180531" y="0"/>
                </a:moveTo>
                <a:lnTo>
                  <a:pt x="1180531" y="462045"/>
                </a:lnTo>
                <a:cubicBezTo>
                  <a:pt x="1180531" y="525842"/>
                  <a:pt x="1128813" y="577560"/>
                  <a:pt x="1065016" y="577560"/>
                </a:cubicBezTo>
                <a:lnTo>
                  <a:pt x="115515" y="577560"/>
                </a:lnTo>
                <a:cubicBezTo>
                  <a:pt x="51718" y="577560"/>
                  <a:pt x="0" y="525842"/>
                  <a:pt x="0" y="462045"/>
                </a:cubicBezTo>
                <a:lnTo>
                  <a:pt x="0" y="0"/>
                </a:lnTo>
              </a:path>
            </a:pathLst>
          </a:custGeom>
          <a:solidFill>
            <a:srgbClr val="C000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3076" name="图片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50800"/>
            <a:ext cx="1265238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0" y="5049838"/>
            <a:ext cx="8113713" cy="93662"/>
          </a:xfrm>
          <a:prstGeom prst="rect">
            <a:avLst/>
          </a:prstGeom>
          <a:solidFill>
            <a:srgbClr val="C00000"/>
          </a:solidFill>
          <a:ln>
            <a:noFill/>
          </a:ln>
          <a:ex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>
              <a:latin typeface="Segoe UI" pitchFamily="34" charset="0"/>
              <a:ea typeface="微软雅黑" pitchFamily="3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  <a:cs typeface="黑体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黑体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9"/>
          <p:cNvGrpSpPr>
            <a:grpSpLocks/>
          </p:cNvGrpSpPr>
          <p:nvPr userDrawn="1"/>
        </p:nvGrpSpPr>
        <p:grpSpPr bwMode="auto">
          <a:xfrm>
            <a:off x="1944688" y="1817688"/>
            <a:ext cx="5148262" cy="787400"/>
            <a:chOff x="1944836" y="1767215"/>
            <a:chExt cx="5147444" cy="787423"/>
          </a:xfrm>
        </p:grpSpPr>
        <p:pic>
          <p:nvPicPr>
            <p:cNvPr id="4099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1020" y="1767215"/>
              <a:ext cx="1907084" cy="7874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9" name="直接连接符 8"/>
            <p:cNvCxnSpPr/>
            <p:nvPr/>
          </p:nvCxnSpPr>
          <p:spPr>
            <a:xfrm>
              <a:off x="1944836" y="2211728"/>
              <a:ext cx="165549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436781" y="2211728"/>
              <a:ext cx="165549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黑体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itchFamily="34" charset="0"/>
          <a:ea typeface="黑体" pitchFamily="49" charset="-122"/>
          <a:cs typeface="黑体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黑体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黑体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6%8F%92%E5%85%A5%E6%8E%92%E5%BA%8F%E6%B3%95/612261" TargetMode="External"/><Relationship Id="rId2" Type="http://schemas.openxmlformats.org/officeDocument/2006/relationships/hyperlink" Target="https://baike.baidu.com/item/%E6%8E%92%E5%BA%8F%E7%AE%97%E6%B3%95/5399605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4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baike.baidu.com/item/%E9%80%92%E5%BD%92/1740695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baike.baidu.com/item/%E9%80%92%E5%BD%92/1740695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extBox 3"/>
          <p:cNvSpPr txBox="1">
            <a:spLocks noChangeArrowheads="1"/>
          </p:cNvSpPr>
          <p:nvPr/>
        </p:nvSpPr>
        <p:spPr bwMode="auto">
          <a:xfrm>
            <a:off x="2841617" y="2211279"/>
            <a:ext cx="341632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 eaLnBrk="1" hangingPunct="1"/>
            <a:r>
              <a:rPr lang="zh-CN" altLang="en-US" sz="3600" b="1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数据结构与算法</a:t>
            </a:r>
          </a:p>
        </p:txBody>
      </p:sp>
    </p:spTree>
    <p:extLst>
      <p:ext uri="{BB962C8B-B14F-4D97-AF65-F5344CB8AC3E}">
        <p14:creationId xmlns:p14="http://schemas.microsoft.com/office/powerpoint/2010/main" val="1110143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冒泡排序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4B4CA7C-66FF-CF49-8BB3-175528E0518B}"/>
              </a:ext>
            </a:extLst>
          </p:cNvPr>
          <p:cNvSpPr txBox="1"/>
          <p:nvPr/>
        </p:nvSpPr>
        <p:spPr>
          <a:xfrm>
            <a:off x="628650" y="987574"/>
            <a:ext cx="818685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什么是冒泡排序</a:t>
            </a:r>
            <a:endParaRPr lang="en-US" altLang="zh-CN" sz="1200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altLang="zh-CN" sz="1200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冒泡排序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重复地走访过要排序的元素列，依次比较两个相邻的元素，如果顺序（如从大到小、首字母从从</a:t>
            </a:r>
            <a:r>
              <a:rPr lang="en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Z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到</a:t>
            </a:r>
            <a:r>
              <a:rPr lang="en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lang="zh-CN" altLang="e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错误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就把他们交换过来。走访元素的工作是重复地进行直到没有相邻元素需要交换，也就是说该元素列已经排序完成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这个算法的名字由来是因为越小的元素会经由交换慢慢“浮”到数列的顶端（升序或降序排列），就如同碳酸饮料中二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氧化碳的气泡最终会上浮到顶端一样，故名“冒泡排序”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5088A8-6D0D-5A46-AC66-7BF55CC73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880" y="2479098"/>
            <a:ext cx="1936874" cy="239429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66821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冒泡排序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4B4CA7C-66FF-CF49-8BB3-175528E0518B}"/>
              </a:ext>
            </a:extLst>
          </p:cNvPr>
          <p:cNvSpPr txBox="1"/>
          <p:nvPr/>
        </p:nvSpPr>
        <p:spPr>
          <a:xfrm>
            <a:off x="628650" y="98757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冒泡排序实现过程</a:t>
            </a:r>
            <a:endParaRPr lang="en-US" altLang="zh-CN" sz="12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82DA1C8-00B6-C74A-9F9E-91E30960D195}"/>
              </a:ext>
            </a:extLst>
          </p:cNvPr>
          <p:cNvSpPr/>
          <p:nvPr/>
        </p:nvSpPr>
        <p:spPr>
          <a:xfrm>
            <a:off x="758656" y="1923678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D09EDF5-4DCB-3440-A6F1-D63D43F889F1}"/>
              </a:ext>
            </a:extLst>
          </p:cNvPr>
          <p:cNvSpPr/>
          <p:nvPr/>
        </p:nvSpPr>
        <p:spPr>
          <a:xfrm>
            <a:off x="1321723" y="1923678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679545C-7A0A-0E4D-A587-E65248A136DA}"/>
              </a:ext>
            </a:extLst>
          </p:cNvPr>
          <p:cNvSpPr/>
          <p:nvPr/>
        </p:nvSpPr>
        <p:spPr>
          <a:xfrm>
            <a:off x="1888234" y="1923678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2EBA28E-CDD7-124D-9953-7C8BFC737D88}"/>
              </a:ext>
            </a:extLst>
          </p:cNvPr>
          <p:cNvSpPr/>
          <p:nvPr/>
        </p:nvSpPr>
        <p:spPr>
          <a:xfrm>
            <a:off x="2454745" y="1930651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F99841E-23A2-F746-9610-B57A050286DF}"/>
              </a:ext>
            </a:extLst>
          </p:cNvPr>
          <p:cNvSpPr/>
          <p:nvPr/>
        </p:nvSpPr>
        <p:spPr>
          <a:xfrm>
            <a:off x="3005073" y="1930651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988F114-E0B9-D549-9E87-BA22509D4029}"/>
              </a:ext>
            </a:extLst>
          </p:cNvPr>
          <p:cNvSpPr txBox="1"/>
          <p:nvPr/>
        </p:nvSpPr>
        <p:spPr>
          <a:xfrm>
            <a:off x="628650" y="1557975"/>
            <a:ext cx="1452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升序排列以下数据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8F03B91-060E-EA4B-85FB-33728E305FFB}"/>
              </a:ext>
            </a:extLst>
          </p:cNvPr>
          <p:cNvSpPr/>
          <p:nvPr/>
        </p:nvSpPr>
        <p:spPr>
          <a:xfrm>
            <a:off x="758656" y="3073487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7DC3475-E7D5-AA4F-95B2-14C84FCD7A36}"/>
              </a:ext>
            </a:extLst>
          </p:cNvPr>
          <p:cNvSpPr/>
          <p:nvPr/>
        </p:nvSpPr>
        <p:spPr>
          <a:xfrm>
            <a:off x="1321723" y="3073487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C8F9A91-43F1-834B-A379-B99F03946C9A}"/>
              </a:ext>
            </a:extLst>
          </p:cNvPr>
          <p:cNvSpPr/>
          <p:nvPr/>
        </p:nvSpPr>
        <p:spPr>
          <a:xfrm>
            <a:off x="1888234" y="3073487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7B36806-31FC-C440-BA90-BB8189133FAA}"/>
              </a:ext>
            </a:extLst>
          </p:cNvPr>
          <p:cNvSpPr/>
          <p:nvPr/>
        </p:nvSpPr>
        <p:spPr>
          <a:xfrm>
            <a:off x="2454745" y="3080460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4D8710D-DE2A-1247-84DD-42A7D00B29DD}"/>
              </a:ext>
            </a:extLst>
          </p:cNvPr>
          <p:cNvSpPr/>
          <p:nvPr/>
        </p:nvSpPr>
        <p:spPr>
          <a:xfrm>
            <a:off x="3005073" y="3080460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22FCE95-F5FF-094B-BA39-B7963D76BEE6}"/>
              </a:ext>
            </a:extLst>
          </p:cNvPr>
          <p:cNvSpPr txBox="1"/>
          <p:nvPr/>
        </p:nvSpPr>
        <p:spPr>
          <a:xfrm>
            <a:off x="690205" y="2796238"/>
            <a:ext cx="990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第一轮比较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4FC08D7-77E0-404F-81D1-D06E86243E17}"/>
              </a:ext>
            </a:extLst>
          </p:cNvPr>
          <p:cNvSpPr/>
          <p:nvPr/>
        </p:nvSpPr>
        <p:spPr>
          <a:xfrm>
            <a:off x="786149" y="3085188"/>
            <a:ext cx="288032" cy="5643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8CD3D21-CD17-DC41-AA53-D5040FABC3F6}"/>
              </a:ext>
            </a:extLst>
          </p:cNvPr>
          <p:cNvSpPr/>
          <p:nvPr/>
        </p:nvSpPr>
        <p:spPr>
          <a:xfrm>
            <a:off x="1321723" y="3085187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4933265-976C-D84F-9F59-3499EEFD568F}"/>
              </a:ext>
            </a:extLst>
          </p:cNvPr>
          <p:cNvSpPr/>
          <p:nvPr/>
        </p:nvSpPr>
        <p:spPr>
          <a:xfrm>
            <a:off x="1325038" y="3089915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CFC3B09-ED02-7840-B736-0D0F6CAF1CFC}"/>
              </a:ext>
            </a:extLst>
          </p:cNvPr>
          <p:cNvSpPr/>
          <p:nvPr/>
        </p:nvSpPr>
        <p:spPr>
          <a:xfrm>
            <a:off x="1896325" y="3081700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53D099B-FAA8-834E-A116-1B8B5504A181}"/>
              </a:ext>
            </a:extLst>
          </p:cNvPr>
          <p:cNvSpPr/>
          <p:nvPr/>
        </p:nvSpPr>
        <p:spPr>
          <a:xfrm>
            <a:off x="2454745" y="3089915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347F38E9-9D81-1D4D-B5C9-34C45F179BDE}"/>
              </a:ext>
            </a:extLst>
          </p:cNvPr>
          <p:cNvSpPr/>
          <p:nvPr/>
        </p:nvSpPr>
        <p:spPr>
          <a:xfrm>
            <a:off x="3005073" y="3081700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19A9166-04D9-164C-9E4D-109FF02CE1A7}"/>
              </a:ext>
            </a:extLst>
          </p:cNvPr>
          <p:cNvSpPr/>
          <p:nvPr/>
        </p:nvSpPr>
        <p:spPr>
          <a:xfrm>
            <a:off x="3005073" y="3073488"/>
            <a:ext cx="288032" cy="576063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1477604-D5CE-AA4E-B948-885C7BBCC4BB}"/>
              </a:ext>
            </a:extLst>
          </p:cNvPr>
          <p:cNvSpPr txBox="1"/>
          <p:nvPr/>
        </p:nvSpPr>
        <p:spPr>
          <a:xfrm>
            <a:off x="4139954" y="3239446"/>
            <a:ext cx="2409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第一轮比较了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次 找出了最大值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7</a:t>
            </a:r>
            <a:endParaRPr kumimoji="1" lang="zh-CN" altLang="en-US" sz="12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5B1FF359-CF7E-284D-BA91-3E34578218FA}"/>
              </a:ext>
            </a:extLst>
          </p:cNvPr>
          <p:cNvSpPr/>
          <p:nvPr/>
        </p:nvSpPr>
        <p:spPr>
          <a:xfrm>
            <a:off x="758656" y="3952109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A974451-BCB0-4041-B620-E52430BFD5CC}"/>
              </a:ext>
            </a:extLst>
          </p:cNvPr>
          <p:cNvSpPr/>
          <p:nvPr/>
        </p:nvSpPr>
        <p:spPr>
          <a:xfrm>
            <a:off x="1304545" y="3952621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B062AC2-7F11-414D-B239-9DD6AC9BD10B}"/>
              </a:ext>
            </a:extLst>
          </p:cNvPr>
          <p:cNvSpPr/>
          <p:nvPr/>
        </p:nvSpPr>
        <p:spPr>
          <a:xfrm>
            <a:off x="1888234" y="3957158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E4BD405-C5F5-AC45-9AF1-C0947D4AC1AB}"/>
              </a:ext>
            </a:extLst>
          </p:cNvPr>
          <p:cNvSpPr/>
          <p:nvPr/>
        </p:nvSpPr>
        <p:spPr>
          <a:xfrm>
            <a:off x="2454745" y="3981777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13492752-829A-8642-B8C6-3B22C0BF3CDA}"/>
              </a:ext>
            </a:extLst>
          </p:cNvPr>
          <p:cNvSpPr/>
          <p:nvPr/>
        </p:nvSpPr>
        <p:spPr>
          <a:xfrm>
            <a:off x="3038434" y="3994895"/>
            <a:ext cx="288032" cy="576063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AA04A7C4-51FC-1147-BAD5-2A8642C7171A}"/>
              </a:ext>
            </a:extLst>
          </p:cNvPr>
          <p:cNvSpPr/>
          <p:nvPr/>
        </p:nvSpPr>
        <p:spPr>
          <a:xfrm>
            <a:off x="2454745" y="3975804"/>
            <a:ext cx="288032" cy="576063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A286DF6-860D-5C43-9ED2-9D8085DD87A4}"/>
              </a:ext>
            </a:extLst>
          </p:cNvPr>
          <p:cNvSpPr txBox="1"/>
          <p:nvPr/>
        </p:nvSpPr>
        <p:spPr>
          <a:xfrm>
            <a:off x="690205" y="3679836"/>
            <a:ext cx="990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第二轮比较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9B54E9D-197A-0748-A372-36FC952E7F05}"/>
              </a:ext>
            </a:extLst>
          </p:cNvPr>
          <p:cNvSpPr/>
          <p:nvPr/>
        </p:nvSpPr>
        <p:spPr>
          <a:xfrm>
            <a:off x="1902498" y="3965370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7559C892-C764-D140-9CB7-CD8703DEBF0B}"/>
              </a:ext>
            </a:extLst>
          </p:cNvPr>
          <p:cNvSpPr txBox="1"/>
          <p:nvPr/>
        </p:nvSpPr>
        <p:spPr>
          <a:xfrm>
            <a:off x="4193628" y="4225159"/>
            <a:ext cx="24096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第二轮比较了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次 找出了次大值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endParaRPr kumimoji="1" lang="zh-CN" altLang="en-US" sz="12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3502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7" grpId="0" animBg="1"/>
      <p:bldP spid="8" grpId="0" animBg="1"/>
      <p:bldP spid="9" grpId="0" animBg="1"/>
      <p:bldP spid="10" grpId="0" animBg="1"/>
      <p:bldP spid="4" grpId="0"/>
      <p:bldP spid="11" grpId="0" animBg="1"/>
      <p:bldP spid="11" grpId="1" animBg="1"/>
      <p:bldP spid="12" grpId="0" animBg="1"/>
      <p:bldP spid="13" grpId="0" animBg="1"/>
      <p:bldP spid="14" grpId="0" animBg="1"/>
      <p:bldP spid="14" grpId="1" animBg="1"/>
      <p:bldP spid="15" grpId="0" animBg="1"/>
      <p:bldP spid="5" grpId="0"/>
      <p:bldP spid="19" grpId="0" animBg="1"/>
      <p:bldP spid="20" grpId="0" animBg="1"/>
      <p:bldP spid="20" grpId="1" animBg="1"/>
      <p:bldP spid="21" grpId="0" animBg="1"/>
      <p:bldP spid="22" grpId="0" animBg="1"/>
      <p:bldP spid="23" grpId="0" animBg="1"/>
      <p:bldP spid="24" grpId="0" animBg="1"/>
      <p:bldP spid="25" grpId="0" animBg="1"/>
      <p:bldP spid="18" grpId="0"/>
      <p:bldP spid="28" grpId="0" animBg="1"/>
      <p:bldP spid="29" grpId="0" animBg="1"/>
      <p:bldP spid="30" grpId="0" animBg="1"/>
      <p:bldP spid="30" grpId="1" animBg="1"/>
      <p:bldP spid="31" grpId="0" animBg="1"/>
      <p:bldP spid="32" grpId="0" animBg="1"/>
      <p:bldP spid="33" grpId="0" animBg="1"/>
      <p:bldP spid="26" grpId="0"/>
      <p:bldP spid="3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冒泡排序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4B4CA7C-66FF-CF49-8BB3-175528E0518B}"/>
              </a:ext>
            </a:extLst>
          </p:cNvPr>
          <p:cNvSpPr txBox="1"/>
          <p:nvPr/>
        </p:nvSpPr>
        <p:spPr>
          <a:xfrm>
            <a:off x="628650" y="98757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冒泡排序实现过程</a:t>
            </a:r>
            <a:endParaRPr lang="en-US" altLang="zh-CN" sz="12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82DA1C8-00B6-C74A-9F9E-91E30960D195}"/>
              </a:ext>
            </a:extLst>
          </p:cNvPr>
          <p:cNvSpPr/>
          <p:nvPr/>
        </p:nvSpPr>
        <p:spPr>
          <a:xfrm>
            <a:off x="758656" y="1923678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D09EDF5-4DCB-3440-A6F1-D63D43F889F1}"/>
              </a:ext>
            </a:extLst>
          </p:cNvPr>
          <p:cNvSpPr/>
          <p:nvPr/>
        </p:nvSpPr>
        <p:spPr>
          <a:xfrm>
            <a:off x="1321723" y="1923678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679545C-7A0A-0E4D-A587-E65248A136DA}"/>
              </a:ext>
            </a:extLst>
          </p:cNvPr>
          <p:cNvSpPr/>
          <p:nvPr/>
        </p:nvSpPr>
        <p:spPr>
          <a:xfrm>
            <a:off x="1888234" y="1923678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2EBA28E-CDD7-124D-9953-7C8BFC737D88}"/>
              </a:ext>
            </a:extLst>
          </p:cNvPr>
          <p:cNvSpPr/>
          <p:nvPr/>
        </p:nvSpPr>
        <p:spPr>
          <a:xfrm>
            <a:off x="2454745" y="1930651"/>
            <a:ext cx="288032" cy="569091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F99841E-23A2-F746-9610-B57A050286DF}"/>
              </a:ext>
            </a:extLst>
          </p:cNvPr>
          <p:cNvSpPr/>
          <p:nvPr/>
        </p:nvSpPr>
        <p:spPr>
          <a:xfrm>
            <a:off x="3005073" y="1930651"/>
            <a:ext cx="288032" cy="569091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988F114-E0B9-D549-9E87-BA22509D4029}"/>
              </a:ext>
            </a:extLst>
          </p:cNvPr>
          <p:cNvSpPr txBox="1"/>
          <p:nvPr/>
        </p:nvSpPr>
        <p:spPr>
          <a:xfrm>
            <a:off x="698935" y="1653652"/>
            <a:ext cx="990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第三轮比较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18DD0C2-52FD-6F42-83F5-18382FE17BFB}"/>
              </a:ext>
            </a:extLst>
          </p:cNvPr>
          <p:cNvSpPr/>
          <p:nvPr/>
        </p:nvSpPr>
        <p:spPr>
          <a:xfrm>
            <a:off x="758656" y="3300214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18E7F929-BE7E-D14D-969A-16262614BD15}"/>
              </a:ext>
            </a:extLst>
          </p:cNvPr>
          <p:cNvSpPr/>
          <p:nvPr/>
        </p:nvSpPr>
        <p:spPr>
          <a:xfrm>
            <a:off x="1325503" y="1923678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9F3A8910-350A-0842-A575-37345499F8EC}"/>
              </a:ext>
            </a:extLst>
          </p:cNvPr>
          <p:cNvSpPr/>
          <p:nvPr/>
        </p:nvSpPr>
        <p:spPr>
          <a:xfrm>
            <a:off x="1887306" y="1923679"/>
            <a:ext cx="288032" cy="593902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704ECFC-F051-A441-85B6-405C7D952C56}"/>
              </a:ext>
            </a:extLst>
          </p:cNvPr>
          <p:cNvSpPr txBox="1"/>
          <p:nvPr/>
        </p:nvSpPr>
        <p:spPr>
          <a:xfrm>
            <a:off x="3995936" y="2073209"/>
            <a:ext cx="26532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第三轮比较了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次  找出了第三大值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3C123E03-1ED3-C84C-A115-4F59E4F8D275}"/>
              </a:ext>
            </a:extLst>
          </p:cNvPr>
          <p:cNvSpPr/>
          <p:nvPr/>
        </p:nvSpPr>
        <p:spPr>
          <a:xfrm>
            <a:off x="1321723" y="3299176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21907731-CCD5-6A4C-A84F-2F51A43F69D2}"/>
              </a:ext>
            </a:extLst>
          </p:cNvPr>
          <p:cNvSpPr/>
          <p:nvPr/>
        </p:nvSpPr>
        <p:spPr>
          <a:xfrm>
            <a:off x="1887306" y="3300213"/>
            <a:ext cx="288032" cy="576063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BD410E2A-6257-3B46-8DF6-EE7A1F15BCDF}"/>
              </a:ext>
            </a:extLst>
          </p:cNvPr>
          <p:cNvSpPr/>
          <p:nvPr/>
        </p:nvSpPr>
        <p:spPr>
          <a:xfrm>
            <a:off x="2430233" y="3316982"/>
            <a:ext cx="288032" cy="576063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407B2D5D-72A4-4845-B2D2-76189032FCCC}"/>
              </a:ext>
            </a:extLst>
          </p:cNvPr>
          <p:cNvSpPr/>
          <p:nvPr/>
        </p:nvSpPr>
        <p:spPr>
          <a:xfrm>
            <a:off x="2973160" y="3316982"/>
            <a:ext cx="288032" cy="576063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DE87C296-8FF9-5042-AF7A-F06B80AC85AE}"/>
              </a:ext>
            </a:extLst>
          </p:cNvPr>
          <p:cNvSpPr/>
          <p:nvPr/>
        </p:nvSpPr>
        <p:spPr>
          <a:xfrm>
            <a:off x="767155" y="3299175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95232BCC-2D7B-2A4A-BD7F-3CFBE8459B04}"/>
              </a:ext>
            </a:extLst>
          </p:cNvPr>
          <p:cNvSpPr/>
          <p:nvPr/>
        </p:nvSpPr>
        <p:spPr>
          <a:xfrm>
            <a:off x="1328811" y="3308079"/>
            <a:ext cx="288032" cy="576063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04E482B-207D-9347-A657-1B541EC6DF40}"/>
              </a:ext>
            </a:extLst>
          </p:cNvPr>
          <p:cNvSpPr txBox="1"/>
          <p:nvPr/>
        </p:nvSpPr>
        <p:spPr>
          <a:xfrm>
            <a:off x="694589" y="3039983"/>
            <a:ext cx="990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第四轮比较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5D3B9C0D-8B12-F640-9832-EAFA76AAA6CF}"/>
              </a:ext>
            </a:extLst>
          </p:cNvPr>
          <p:cNvSpPr/>
          <p:nvPr/>
        </p:nvSpPr>
        <p:spPr>
          <a:xfrm>
            <a:off x="765125" y="3298136"/>
            <a:ext cx="288032" cy="576063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064F6DA7-FA2A-3642-AFF4-7D78EF88A220}"/>
              </a:ext>
            </a:extLst>
          </p:cNvPr>
          <p:cNvSpPr/>
          <p:nvPr/>
        </p:nvSpPr>
        <p:spPr>
          <a:xfrm>
            <a:off x="1321723" y="3316982"/>
            <a:ext cx="288032" cy="576063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E8EBBF76-6BA5-0E42-A7F6-10DE9BA01A73}"/>
              </a:ext>
            </a:extLst>
          </p:cNvPr>
          <p:cNvSpPr txBox="1"/>
          <p:nvPr/>
        </p:nvSpPr>
        <p:spPr>
          <a:xfrm>
            <a:off x="3995936" y="3494342"/>
            <a:ext cx="2518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第四轮比较了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次  最终确定了顺序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128ADB38-B6BC-2242-A75A-8932E4386B6C}"/>
              </a:ext>
            </a:extLst>
          </p:cNvPr>
          <p:cNvSpPr txBox="1"/>
          <p:nvPr/>
        </p:nvSpPr>
        <p:spPr>
          <a:xfrm>
            <a:off x="673099" y="4318558"/>
            <a:ext cx="32159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冒泡排序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对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个数字排序一共进行了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轮遍历</a:t>
            </a:r>
          </a:p>
        </p:txBody>
      </p:sp>
    </p:spTree>
    <p:extLst>
      <p:ext uri="{BB962C8B-B14F-4D97-AF65-F5344CB8AC3E}">
        <p14:creationId xmlns:p14="http://schemas.microsoft.com/office/powerpoint/2010/main" val="1530945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7" grpId="0" animBg="1"/>
      <p:bldP spid="7" grpId="1" animBg="1"/>
      <p:bldP spid="8" grpId="0" animBg="1"/>
      <p:bldP spid="9" grpId="0" animBg="1"/>
      <p:bldP spid="10" grpId="0" animBg="1"/>
      <p:bldP spid="4" grpId="0"/>
      <p:bldP spid="16" grpId="0" animBg="1"/>
      <p:bldP spid="16" grpId="1" animBg="1"/>
      <p:bldP spid="36" grpId="0" animBg="1"/>
      <p:bldP spid="37" grpId="0" animBg="1"/>
      <p:bldP spid="6" grpId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17" grpId="0"/>
      <p:bldP spid="27" grpId="0" animBg="1"/>
      <p:bldP spid="45" grpId="0" animBg="1"/>
      <p:bldP spid="4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D1C6595-999A-1543-80D7-CDA611562E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-19050"/>
            <a:ext cx="39433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>
              <a:defRPr/>
            </a:pPr>
            <a:r>
              <a:rPr lang="zh-CN" altLang="en-US" sz="2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TW" altLang="zh-CN" sz="2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A841CB3-CFC2-954A-8467-E220136B773D}"/>
              </a:ext>
            </a:extLst>
          </p:cNvPr>
          <p:cNvSpPr/>
          <p:nvPr/>
        </p:nvSpPr>
        <p:spPr>
          <a:xfrm rot="2700000">
            <a:off x="1363663" y="1519238"/>
            <a:ext cx="1544637" cy="154463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B3BD66B-B645-0A4A-84B2-3AEA194A3384}"/>
              </a:ext>
            </a:extLst>
          </p:cNvPr>
          <p:cNvSpPr/>
          <p:nvPr/>
        </p:nvSpPr>
        <p:spPr>
          <a:xfrm rot="2700000">
            <a:off x="1147763" y="1511300"/>
            <a:ext cx="1544638" cy="154463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标题占位符 1">
            <a:extLst>
              <a:ext uri="{FF2B5EF4-FFF2-40B4-BE49-F238E27FC236}">
                <a16:creationId xmlns:a16="http://schemas.microsoft.com/office/drawing/2014/main" id="{34AAA216-D336-E14B-81A1-9876E4765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25" y="1924050"/>
            <a:ext cx="38290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36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TW" altLang="zh-CN" sz="3600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606" name="TextBox 7">
            <a:extLst>
              <a:ext uri="{FF2B5EF4-FFF2-40B4-BE49-F238E27FC236}">
                <a16:creationId xmlns:a16="http://schemas.microsoft.com/office/drawing/2014/main" id="{D230A0FD-2A6D-0446-B3A9-3943886C84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9838" y="1643063"/>
            <a:ext cx="518465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冒泡排序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最差时间复杂度 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O(n</a:t>
            </a:r>
            <a:r>
              <a:rPr lang="en-US" altLang="zh-CN" sz="100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altLang="zh-CN" sz="1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最优时间复杂度 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O(n)</a:t>
            </a:r>
            <a:r>
              <a:rPr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altLang="zh-CN" sz="1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遍历一遍发现没有任何元素发生了位置交换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终止排序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算法稳定性 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稳定算法</a:t>
            </a:r>
          </a:p>
        </p:txBody>
      </p:sp>
    </p:spTree>
    <p:extLst>
      <p:ext uri="{BB962C8B-B14F-4D97-AF65-F5344CB8AC3E}">
        <p14:creationId xmlns:p14="http://schemas.microsoft.com/office/powerpoint/2010/main" val="4178378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707904" y="1403186"/>
            <a:ext cx="4319588" cy="2181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latin typeface="微软雅黑" charset="-122"/>
                <a:ea typeface="微软雅黑" charset="-122"/>
              </a:rPr>
              <a:t>排序算法的稳定性</a:t>
            </a:r>
            <a:endParaRPr lang="en-US" altLang="zh-CN" sz="1400" dirty="0"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latin typeface="微软雅黑" charset="-122"/>
                <a:ea typeface="微软雅黑" charset="-122"/>
              </a:rPr>
              <a:t>冒泡排序</a:t>
            </a:r>
            <a:endParaRPr lang="en-US" altLang="zh-CN" sz="1400" dirty="0"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选择排序</a:t>
            </a:r>
            <a:endParaRPr lang="en-US" altLang="zh-CN" sz="1400" dirty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插入排序</a:t>
            </a:r>
            <a:endParaRPr lang="en-US" altLang="zh-CN" sz="14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快速排序</a:t>
            </a:r>
            <a:endParaRPr lang="en-US" altLang="zh-CN" sz="14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1885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>
            <a:extLst>
              <a:ext uri="{FF2B5EF4-FFF2-40B4-BE49-F238E27FC236}">
                <a16:creationId xmlns:a16="http://schemas.microsoft.com/office/drawing/2014/main" id="{ECA5DB85-4D1B-F94E-AE38-EC001B4AB1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2988" y="1924050"/>
            <a:ext cx="17208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zh-CN" altLang="en-US" sz="3200" b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</a:t>
            </a:r>
            <a:endParaRPr lang="zh-TW" altLang="zh-CN" sz="3200" b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379A152-73CE-0C4D-A65E-21005E5A9657}"/>
              </a:ext>
            </a:extLst>
          </p:cNvPr>
          <p:cNvCxnSpPr/>
          <p:nvPr/>
        </p:nvCxnSpPr>
        <p:spPr>
          <a:xfrm>
            <a:off x="3348038" y="1384300"/>
            <a:ext cx="0" cy="24479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>
            <a:extLst>
              <a:ext uri="{FF2B5EF4-FFF2-40B4-BE49-F238E27FC236}">
                <a16:creationId xmlns:a16="http://schemas.microsoft.com/office/drawing/2014/main" id="{9B796E08-29D5-3E45-AE6E-09295A5E0AAA}"/>
              </a:ext>
            </a:extLst>
          </p:cNvPr>
          <p:cNvSpPr/>
          <p:nvPr/>
        </p:nvSpPr>
        <p:spPr>
          <a:xfrm>
            <a:off x="3311525" y="1347788"/>
            <a:ext cx="73025" cy="7143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37F08FF3-A491-9841-8E3E-55FCE5A6AFA8}"/>
              </a:ext>
            </a:extLst>
          </p:cNvPr>
          <p:cNvSpPr/>
          <p:nvPr/>
        </p:nvSpPr>
        <p:spPr>
          <a:xfrm>
            <a:off x="3311525" y="3832225"/>
            <a:ext cx="73025" cy="7143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标题占位符 1">
            <a:extLst>
              <a:ext uri="{FF2B5EF4-FFF2-40B4-BE49-F238E27FC236}">
                <a16:creationId xmlns:a16="http://schemas.microsoft.com/office/drawing/2014/main" id="{A61C9820-4E47-E048-BEA5-E766D7E653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8888" y="2573338"/>
            <a:ext cx="2116137" cy="51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>
              <a:defRPr/>
            </a:pPr>
            <a:r>
              <a:rPr lang="en-US" altLang="zh-CN" sz="24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TARGET</a:t>
            </a:r>
            <a:endParaRPr lang="zh-TW" altLang="zh-CN" sz="2400" b="1" kern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1F0566F-C64E-D14B-B78A-20E6536C3895}"/>
              </a:ext>
            </a:extLst>
          </p:cNvPr>
          <p:cNvSpPr/>
          <p:nvPr/>
        </p:nvSpPr>
        <p:spPr>
          <a:xfrm>
            <a:off x="3959225" y="2062622"/>
            <a:ext cx="2773516" cy="5674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dirty="0"/>
              <a:t>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能够代码实现选择排序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5479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选择排序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D81A32C-4B75-8A4F-A0B2-2814B23B457A}"/>
              </a:ext>
            </a:extLst>
          </p:cNvPr>
          <p:cNvSpPr txBox="1"/>
          <p:nvPr/>
        </p:nvSpPr>
        <p:spPr>
          <a:xfrm>
            <a:off x="628650" y="1419622"/>
            <a:ext cx="61863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选择排序的工作原理</a:t>
            </a:r>
            <a:r>
              <a:rPr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第一次从待排序的数据元素中选出最小（或最大）的一个元素，存放在序列的起始位置，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然后再从剩余的未排序元素中寻找到最小（大）元素，然后放到已排序的序列的末尾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以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此类推，直到全部待排序的数据元素的个数为零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endParaRPr kumimoji="1"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1EDF58A-0710-C84B-8CFE-73B65B8A4311}"/>
              </a:ext>
            </a:extLst>
          </p:cNvPr>
          <p:cNvSpPr txBox="1"/>
          <p:nvPr/>
        </p:nvSpPr>
        <p:spPr>
          <a:xfrm>
            <a:off x="628650" y="81730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什么是选择排序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ECAA745-2957-584D-8DB0-97C4E6B8A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2250619"/>
            <a:ext cx="2847128" cy="238955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890588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选择排序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1EDF58A-0710-C84B-8CFE-73B65B8A4311}"/>
              </a:ext>
            </a:extLst>
          </p:cNvPr>
          <p:cNvSpPr txBox="1"/>
          <p:nvPr/>
        </p:nvSpPr>
        <p:spPr>
          <a:xfrm>
            <a:off x="628650" y="81730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选择排序的工作过程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883713B-3AE2-B34B-B915-7D68B43B9C1A}"/>
              </a:ext>
            </a:extLst>
          </p:cNvPr>
          <p:cNvSpPr/>
          <p:nvPr/>
        </p:nvSpPr>
        <p:spPr>
          <a:xfrm>
            <a:off x="696565" y="1995686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FE95C0F-7272-D042-9CEB-23F89A6618B2}"/>
              </a:ext>
            </a:extLst>
          </p:cNvPr>
          <p:cNvSpPr/>
          <p:nvPr/>
        </p:nvSpPr>
        <p:spPr>
          <a:xfrm>
            <a:off x="1259632" y="1995686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B3371AD-F427-2F4E-AB2D-B338663625BA}"/>
              </a:ext>
            </a:extLst>
          </p:cNvPr>
          <p:cNvSpPr/>
          <p:nvPr/>
        </p:nvSpPr>
        <p:spPr>
          <a:xfrm>
            <a:off x="1826143" y="1995686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E7E767E-98FA-EF4A-9932-030327BD609F}"/>
              </a:ext>
            </a:extLst>
          </p:cNvPr>
          <p:cNvSpPr/>
          <p:nvPr/>
        </p:nvSpPr>
        <p:spPr>
          <a:xfrm>
            <a:off x="2392654" y="2002659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A34F569-38EB-5A4F-84F9-4E3DD94BE998}"/>
              </a:ext>
            </a:extLst>
          </p:cNvPr>
          <p:cNvSpPr/>
          <p:nvPr/>
        </p:nvSpPr>
        <p:spPr>
          <a:xfrm>
            <a:off x="2942982" y="2002659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" name="下箭头 2">
            <a:extLst>
              <a:ext uri="{FF2B5EF4-FFF2-40B4-BE49-F238E27FC236}">
                <a16:creationId xmlns:a16="http://schemas.microsoft.com/office/drawing/2014/main" id="{5FACD5AC-31B7-D642-A436-9DABB37D7606}"/>
              </a:ext>
            </a:extLst>
          </p:cNvPr>
          <p:cNvSpPr/>
          <p:nvPr/>
        </p:nvSpPr>
        <p:spPr>
          <a:xfrm>
            <a:off x="827584" y="1491630"/>
            <a:ext cx="45719" cy="360040"/>
          </a:xfrm>
          <a:prstGeom prst="downArrow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上箭头 11">
            <a:extLst>
              <a:ext uri="{FF2B5EF4-FFF2-40B4-BE49-F238E27FC236}">
                <a16:creationId xmlns:a16="http://schemas.microsoft.com/office/drawing/2014/main" id="{A9BB77C9-8736-424C-A723-F9CBEED8504A}"/>
              </a:ext>
            </a:extLst>
          </p:cNvPr>
          <p:cNvSpPr/>
          <p:nvPr/>
        </p:nvSpPr>
        <p:spPr>
          <a:xfrm>
            <a:off x="1380788" y="2715766"/>
            <a:ext cx="45719" cy="360040"/>
          </a:xfrm>
          <a:prstGeom prst="upArrow">
            <a:avLst/>
          </a:prstGeom>
          <a:solidFill>
            <a:schemeClr val="accent1"/>
          </a:solidFill>
          <a:ln w="889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ln w="0"/>
              <a:solidFill>
                <a:sysClr val="windowText" lastClr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8636330-7144-FF46-8842-345D1C7ABF6D}"/>
              </a:ext>
            </a:extLst>
          </p:cNvPr>
          <p:cNvSpPr txBox="1"/>
          <p:nvPr/>
        </p:nvSpPr>
        <p:spPr>
          <a:xfrm>
            <a:off x="550137" y="1214631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最小值</a:t>
            </a:r>
          </a:p>
        </p:txBody>
      </p:sp>
      <p:sp>
        <p:nvSpPr>
          <p:cNvPr id="22" name="下箭头 21">
            <a:extLst>
              <a:ext uri="{FF2B5EF4-FFF2-40B4-BE49-F238E27FC236}">
                <a16:creationId xmlns:a16="http://schemas.microsoft.com/office/drawing/2014/main" id="{5F433606-F7A4-3649-8E7C-BFC7B359EE21}"/>
              </a:ext>
            </a:extLst>
          </p:cNvPr>
          <p:cNvSpPr/>
          <p:nvPr/>
        </p:nvSpPr>
        <p:spPr>
          <a:xfrm>
            <a:off x="1417663" y="1508798"/>
            <a:ext cx="45719" cy="360040"/>
          </a:xfrm>
          <a:prstGeom prst="downArrow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8DED7E3-ECF2-7B45-843C-49CD740969FD}"/>
              </a:ext>
            </a:extLst>
          </p:cNvPr>
          <p:cNvSpPr txBox="1"/>
          <p:nvPr/>
        </p:nvSpPr>
        <p:spPr>
          <a:xfrm>
            <a:off x="1140216" y="1231799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最小值</a:t>
            </a:r>
          </a:p>
        </p:txBody>
      </p:sp>
      <p:sp>
        <p:nvSpPr>
          <p:cNvPr id="24" name="上箭头 23">
            <a:extLst>
              <a:ext uri="{FF2B5EF4-FFF2-40B4-BE49-F238E27FC236}">
                <a16:creationId xmlns:a16="http://schemas.microsoft.com/office/drawing/2014/main" id="{8491A004-0CE7-834A-9039-005ACA5AA56C}"/>
              </a:ext>
            </a:extLst>
          </p:cNvPr>
          <p:cNvSpPr/>
          <p:nvPr/>
        </p:nvSpPr>
        <p:spPr>
          <a:xfrm>
            <a:off x="1947299" y="2715766"/>
            <a:ext cx="45719" cy="360040"/>
          </a:xfrm>
          <a:prstGeom prst="upArrow">
            <a:avLst/>
          </a:prstGeom>
          <a:solidFill>
            <a:schemeClr val="accent1"/>
          </a:solidFill>
          <a:ln w="889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ln w="0"/>
              <a:solidFill>
                <a:sysClr val="windowText" lastClr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8" name="上箭头 27">
            <a:extLst>
              <a:ext uri="{FF2B5EF4-FFF2-40B4-BE49-F238E27FC236}">
                <a16:creationId xmlns:a16="http://schemas.microsoft.com/office/drawing/2014/main" id="{173121D1-652A-3641-AD79-B5924B9EB526}"/>
              </a:ext>
            </a:extLst>
          </p:cNvPr>
          <p:cNvSpPr/>
          <p:nvPr/>
        </p:nvSpPr>
        <p:spPr>
          <a:xfrm>
            <a:off x="2536670" y="2735209"/>
            <a:ext cx="45719" cy="360040"/>
          </a:xfrm>
          <a:prstGeom prst="upArrow">
            <a:avLst/>
          </a:prstGeom>
          <a:solidFill>
            <a:schemeClr val="accent1"/>
          </a:solidFill>
          <a:ln w="889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ln w="0"/>
              <a:solidFill>
                <a:sysClr val="windowText" lastClr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9" name="上箭头 28">
            <a:extLst>
              <a:ext uri="{FF2B5EF4-FFF2-40B4-BE49-F238E27FC236}">
                <a16:creationId xmlns:a16="http://schemas.microsoft.com/office/drawing/2014/main" id="{6F41F8ED-C999-0344-A794-07B254784641}"/>
              </a:ext>
            </a:extLst>
          </p:cNvPr>
          <p:cNvSpPr/>
          <p:nvPr/>
        </p:nvSpPr>
        <p:spPr>
          <a:xfrm>
            <a:off x="3086998" y="2735209"/>
            <a:ext cx="45719" cy="360040"/>
          </a:xfrm>
          <a:prstGeom prst="upArrow">
            <a:avLst/>
          </a:prstGeom>
          <a:solidFill>
            <a:schemeClr val="accent1"/>
          </a:solidFill>
          <a:ln w="889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ln w="0"/>
              <a:solidFill>
                <a:sysClr val="windowText" lastClr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2" name="下箭头 31">
            <a:extLst>
              <a:ext uri="{FF2B5EF4-FFF2-40B4-BE49-F238E27FC236}">
                <a16:creationId xmlns:a16="http://schemas.microsoft.com/office/drawing/2014/main" id="{BB21BBB1-02A2-9A4A-8D43-7C5317ACCE39}"/>
              </a:ext>
            </a:extLst>
          </p:cNvPr>
          <p:cNvSpPr/>
          <p:nvPr/>
        </p:nvSpPr>
        <p:spPr>
          <a:xfrm>
            <a:off x="3072106" y="1508798"/>
            <a:ext cx="45719" cy="360040"/>
          </a:xfrm>
          <a:prstGeom prst="downArrow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A2D1D67-40F8-5A4C-A305-515CAF62702F}"/>
              </a:ext>
            </a:extLst>
          </p:cNvPr>
          <p:cNvSpPr txBox="1"/>
          <p:nvPr/>
        </p:nvSpPr>
        <p:spPr>
          <a:xfrm>
            <a:off x="2794659" y="1231799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最小值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EE493ED9-4AEF-424A-B7FB-F95B7A6E4B89}"/>
              </a:ext>
            </a:extLst>
          </p:cNvPr>
          <p:cNvSpPr/>
          <p:nvPr/>
        </p:nvSpPr>
        <p:spPr>
          <a:xfrm>
            <a:off x="692619" y="2002659"/>
            <a:ext cx="288032" cy="569091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438C8E3F-9581-A14E-8160-DD3FC3F40B24}"/>
              </a:ext>
            </a:extLst>
          </p:cNvPr>
          <p:cNvSpPr/>
          <p:nvPr/>
        </p:nvSpPr>
        <p:spPr>
          <a:xfrm>
            <a:off x="2965841" y="2002659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876203F-8C08-0D44-9215-7DB0880355F9}"/>
              </a:ext>
            </a:extLst>
          </p:cNvPr>
          <p:cNvSpPr txBox="1"/>
          <p:nvPr/>
        </p:nvSpPr>
        <p:spPr>
          <a:xfrm>
            <a:off x="628650" y="3939902"/>
            <a:ext cx="34419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第一轮比较了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次 找到了最小值 进行了一次交换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D9C4AAF9-C893-1442-A15D-FD6CD9F94703}"/>
              </a:ext>
            </a:extLst>
          </p:cNvPr>
          <p:cNvSpPr/>
          <p:nvPr/>
        </p:nvSpPr>
        <p:spPr>
          <a:xfrm>
            <a:off x="4629839" y="1995686"/>
            <a:ext cx="288032" cy="576064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0622045-DFA6-A142-A44E-F0ADDE78706A}"/>
              </a:ext>
            </a:extLst>
          </p:cNvPr>
          <p:cNvSpPr/>
          <p:nvPr/>
        </p:nvSpPr>
        <p:spPr>
          <a:xfrm>
            <a:off x="5192906" y="1995686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7296954A-E047-A148-8546-31801F4E497E}"/>
              </a:ext>
            </a:extLst>
          </p:cNvPr>
          <p:cNvSpPr/>
          <p:nvPr/>
        </p:nvSpPr>
        <p:spPr>
          <a:xfrm>
            <a:off x="5759417" y="1995686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2B85371D-C6E3-FD42-863E-B7F5E0C1FF5C}"/>
              </a:ext>
            </a:extLst>
          </p:cNvPr>
          <p:cNvSpPr/>
          <p:nvPr/>
        </p:nvSpPr>
        <p:spPr>
          <a:xfrm>
            <a:off x="6325928" y="2002659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20756B1C-006A-CF4D-9687-29297A8F3C19}"/>
              </a:ext>
            </a:extLst>
          </p:cNvPr>
          <p:cNvSpPr/>
          <p:nvPr/>
        </p:nvSpPr>
        <p:spPr>
          <a:xfrm>
            <a:off x="6876256" y="2002659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59" name="下箭头 58">
            <a:extLst>
              <a:ext uri="{FF2B5EF4-FFF2-40B4-BE49-F238E27FC236}">
                <a16:creationId xmlns:a16="http://schemas.microsoft.com/office/drawing/2014/main" id="{2DACF416-D81B-9D4F-A765-21EA2A3F744E}"/>
              </a:ext>
            </a:extLst>
          </p:cNvPr>
          <p:cNvSpPr/>
          <p:nvPr/>
        </p:nvSpPr>
        <p:spPr>
          <a:xfrm>
            <a:off x="5316628" y="1508798"/>
            <a:ext cx="45719" cy="360040"/>
          </a:xfrm>
          <a:prstGeom prst="downArrow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9081DA15-AF7B-F442-9E84-69783DA55155}"/>
              </a:ext>
            </a:extLst>
          </p:cNvPr>
          <p:cNvSpPr txBox="1"/>
          <p:nvPr/>
        </p:nvSpPr>
        <p:spPr>
          <a:xfrm>
            <a:off x="5039181" y="1231799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最小值</a:t>
            </a:r>
          </a:p>
        </p:txBody>
      </p:sp>
      <p:sp>
        <p:nvSpPr>
          <p:cNvPr id="61" name="上箭头 60">
            <a:extLst>
              <a:ext uri="{FF2B5EF4-FFF2-40B4-BE49-F238E27FC236}">
                <a16:creationId xmlns:a16="http://schemas.microsoft.com/office/drawing/2014/main" id="{9AFBC373-58FB-4946-A54C-4918FA5CF6A1}"/>
              </a:ext>
            </a:extLst>
          </p:cNvPr>
          <p:cNvSpPr/>
          <p:nvPr/>
        </p:nvSpPr>
        <p:spPr>
          <a:xfrm>
            <a:off x="5929442" y="2735209"/>
            <a:ext cx="45719" cy="360040"/>
          </a:xfrm>
          <a:prstGeom prst="upArrow">
            <a:avLst/>
          </a:prstGeom>
          <a:solidFill>
            <a:schemeClr val="accent1"/>
          </a:solidFill>
          <a:ln w="889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ln w="0"/>
              <a:solidFill>
                <a:sysClr val="windowText" lastClr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2" name="上箭头 61">
            <a:extLst>
              <a:ext uri="{FF2B5EF4-FFF2-40B4-BE49-F238E27FC236}">
                <a16:creationId xmlns:a16="http://schemas.microsoft.com/office/drawing/2014/main" id="{16A1C72B-44FB-0A46-A689-63733BD1441A}"/>
              </a:ext>
            </a:extLst>
          </p:cNvPr>
          <p:cNvSpPr/>
          <p:nvPr/>
        </p:nvSpPr>
        <p:spPr>
          <a:xfrm>
            <a:off x="6469944" y="2722048"/>
            <a:ext cx="45719" cy="360040"/>
          </a:xfrm>
          <a:prstGeom prst="upArrow">
            <a:avLst/>
          </a:prstGeom>
          <a:solidFill>
            <a:schemeClr val="accent1"/>
          </a:solidFill>
          <a:ln w="889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ln w="0"/>
              <a:solidFill>
                <a:sysClr val="windowText" lastClr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3" name="上箭头 62">
            <a:extLst>
              <a:ext uri="{FF2B5EF4-FFF2-40B4-BE49-F238E27FC236}">
                <a16:creationId xmlns:a16="http://schemas.microsoft.com/office/drawing/2014/main" id="{3F6E07E8-5C02-EB4F-A2E1-CC35346D19A4}"/>
              </a:ext>
            </a:extLst>
          </p:cNvPr>
          <p:cNvSpPr/>
          <p:nvPr/>
        </p:nvSpPr>
        <p:spPr>
          <a:xfrm>
            <a:off x="6997412" y="2715766"/>
            <a:ext cx="45719" cy="360040"/>
          </a:xfrm>
          <a:prstGeom prst="upArrow">
            <a:avLst/>
          </a:prstGeom>
          <a:solidFill>
            <a:schemeClr val="accent1"/>
          </a:solidFill>
          <a:ln w="889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ln w="0"/>
              <a:solidFill>
                <a:sysClr val="windowText" lastClr="0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BA8489EC-33B9-744A-8E3D-368A62541BA9}"/>
              </a:ext>
            </a:extLst>
          </p:cNvPr>
          <p:cNvSpPr/>
          <p:nvPr/>
        </p:nvSpPr>
        <p:spPr>
          <a:xfrm>
            <a:off x="5196221" y="1995686"/>
            <a:ext cx="288032" cy="569091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ED58ED9-2953-104E-9505-93FD482866D5}"/>
              </a:ext>
            </a:extLst>
          </p:cNvPr>
          <p:cNvSpPr txBox="1"/>
          <p:nvPr/>
        </p:nvSpPr>
        <p:spPr>
          <a:xfrm>
            <a:off x="4629839" y="3939901"/>
            <a:ext cx="2473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第二轮比较了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次 进行了一次交换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821C3845-9FB4-DB4F-9B7F-A85CDD19E5C6}"/>
              </a:ext>
            </a:extLst>
          </p:cNvPr>
          <p:cNvSpPr txBox="1"/>
          <p:nvPr/>
        </p:nvSpPr>
        <p:spPr>
          <a:xfrm>
            <a:off x="628650" y="4519625"/>
            <a:ext cx="36417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选择排序就是把符合要求的数据选择出来进行排序 </a:t>
            </a:r>
          </a:p>
        </p:txBody>
      </p:sp>
    </p:spTree>
    <p:extLst>
      <p:ext uri="{BB962C8B-B14F-4D97-AF65-F5344CB8AC3E}">
        <p14:creationId xmlns:p14="http://schemas.microsoft.com/office/powerpoint/2010/main" val="1253010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3" grpId="0" animBg="1"/>
      <p:bldP spid="3" grpId="1" animBg="1"/>
      <p:bldP spid="12" grpId="0" animBg="1"/>
      <p:bldP spid="12" grpId="1" animBg="1"/>
      <p:bldP spid="14" grpId="0"/>
      <p:bldP spid="14" grpId="1"/>
      <p:bldP spid="22" grpId="0" animBg="1"/>
      <p:bldP spid="22" grpId="1" animBg="1"/>
      <p:bldP spid="23" grpId="0"/>
      <p:bldP spid="23" grpId="1"/>
      <p:bldP spid="24" grpId="0" animBg="1"/>
      <p:bldP spid="24" grpId="1" animBg="1"/>
      <p:bldP spid="28" grpId="0" animBg="1"/>
      <p:bldP spid="28" grpId="1" animBg="1"/>
      <p:bldP spid="29" grpId="0" animBg="1"/>
      <p:bldP spid="32" grpId="0" animBg="1"/>
      <p:bldP spid="33" grpId="0"/>
      <p:bldP spid="34" grpId="0" animBg="1"/>
      <p:bldP spid="35" grpId="0" animBg="1"/>
      <p:bldP spid="15" grpId="0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/>
      <p:bldP spid="61" grpId="0" animBg="1"/>
      <p:bldP spid="61" grpId="1" animBg="1"/>
      <p:bldP spid="62" grpId="0" animBg="1"/>
      <p:bldP spid="62" grpId="1" animBg="1"/>
      <p:bldP spid="63" grpId="0" animBg="1"/>
      <p:bldP spid="64" grpId="0" animBg="1"/>
      <p:bldP spid="6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D1C6595-999A-1543-80D7-CDA611562E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-19050"/>
            <a:ext cx="39433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>
              <a:defRPr/>
            </a:pPr>
            <a:r>
              <a:rPr lang="zh-CN" altLang="en-US" sz="2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TW" altLang="zh-CN" sz="2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A841CB3-CFC2-954A-8467-E220136B773D}"/>
              </a:ext>
            </a:extLst>
          </p:cNvPr>
          <p:cNvSpPr/>
          <p:nvPr/>
        </p:nvSpPr>
        <p:spPr>
          <a:xfrm rot="2700000">
            <a:off x="1363663" y="1519238"/>
            <a:ext cx="1544637" cy="154463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B3BD66B-B645-0A4A-84B2-3AEA194A3384}"/>
              </a:ext>
            </a:extLst>
          </p:cNvPr>
          <p:cNvSpPr/>
          <p:nvPr/>
        </p:nvSpPr>
        <p:spPr>
          <a:xfrm rot="2700000">
            <a:off x="1147763" y="1511300"/>
            <a:ext cx="1544638" cy="154463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标题占位符 1">
            <a:extLst>
              <a:ext uri="{FF2B5EF4-FFF2-40B4-BE49-F238E27FC236}">
                <a16:creationId xmlns:a16="http://schemas.microsoft.com/office/drawing/2014/main" id="{34AAA216-D336-E14B-81A1-9876E4765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25" y="1924050"/>
            <a:ext cx="38290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36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TW" altLang="zh-CN" sz="3600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606" name="TextBox 7">
            <a:extLst>
              <a:ext uri="{FF2B5EF4-FFF2-40B4-BE49-F238E27FC236}">
                <a16:creationId xmlns:a16="http://schemas.microsoft.com/office/drawing/2014/main" id="{D230A0FD-2A6D-0446-B3A9-3943886C84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9838" y="1643063"/>
            <a:ext cx="5184650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选择排序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最差时间复杂度 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O(n</a:t>
            </a:r>
            <a:r>
              <a:rPr lang="en-US" altLang="zh-CN" sz="100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altLang="zh-CN" sz="1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最优时间复杂度 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O(n</a:t>
            </a:r>
            <a:r>
              <a:rPr lang="en-US" altLang="zh-CN" sz="100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r>
              <a:rPr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en-US" altLang="zh-CN" sz="1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算法稳定性 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不稳定算法</a:t>
            </a:r>
          </a:p>
        </p:txBody>
      </p:sp>
    </p:spTree>
    <p:extLst>
      <p:ext uri="{BB962C8B-B14F-4D97-AF65-F5344CB8AC3E}">
        <p14:creationId xmlns:p14="http://schemas.microsoft.com/office/powerpoint/2010/main" val="3468517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707904" y="1403186"/>
            <a:ext cx="4319588" cy="2181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latin typeface="微软雅黑" charset="-122"/>
                <a:ea typeface="微软雅黑" charset="-122"/>
              </a:rPr>
              <a:t>排序算法的稳定性</a:t>
            </a:r>
            <a:endParaRPr lang="en-US" altLang="zh-CN" sz="1400" dirty="0"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latin typeface="微软雅黑" charset="-122"/>
                <a:ea typeface="微软雅黑" charset="-122"/>
              </a:rPr>
              <a:t>冒泡排序</a:t>
            </a:r>
            <a:endParaRPr lang="en-US" altLang="zh-CN" sz="1400" dirty="0"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latin typeface="微软雅黑" charset="-122"/>
                <a:ea typeface="微软雅黑" charset="-122"/>
              </a:rPr>
              <a:t>选择排序</a:t>
            </a:r>
            <a:endParaRPr lang="en-US" altLang="zh-CN" sz="1400" dirty="0"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插入排序</a:t>
            </a:r>
            <a:endParaRPr lang="en-US" altLang="zh-CN" sz="1400" dirty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快速排序</a:t>
            </a:r>
            <a:endParaRPr lang="en-US" altLang="zh-CN" sz="14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43585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707904" y="1403186"/>
            <a:ext cx="4319588" cy="2181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排序算法的稳定性</a:t>
            </a:r>
            <a:endParaRPr lang="en-US" altLang="zh-CN" sz="1400" dirty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冒泡排序</a:t>
            </a:r>
            <a:endParaRPr lang="en-US" altLang="zh-CN" sz="14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选择排序</a:t>
            </a:r>
            <a:endParaRPr lang="en-US" altLang="zh-CN" sz="14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插入排序</a:t>
            </a:r>
            <a:endParaRPr lang="en-US" altLang="zh-CN" sz="14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快速排序</a:t>
            </a:r>
            <a:endParaRPr lang="en-US" altLang="zh-CN" sz="14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91902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>
            <a:extLst>
              <a:ext uri="{FF2B5EF4-FFF2-40B4-BE49-F238E27FC236}">
                <a16:creationId xmlns:a16="http://schemas.microsoft.com/office/drawing/2014/main" id="{ECA5DB85-4D1B-F94E-AE38-EC001B4AB1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2988" y="1924050"/>
            <a:ext cx="17208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zh-CN" altLang="en-US" sz="3200" b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</a:t>
            </a:r>
            <a:endParaRPr lang="zh-TW" altLang="zh-CN" sz="3200" b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379A152-73CE-0C4D-A65E-21005E5A9657}"/>
              </a:ext>
            </a:extLst>
          </p:cNvPr>
          <p:cNvCxnSpPr/>
          <p:nvPr/>
        </p:nvCxnSpPr>
        <p:spPr>
          <a:xfrm>
            <a:off x="3348038" y="1384300"/>
            <a:ext cx="0" cy="24479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>
            <a:extLst>
              <a:ext uri="{FF2B5EF4-FFF2-40B4-BE49-F238E27FC236}">
                <a16:creationId xmlns:a16="http://schemas.microsoft.com/office/drawing/2014/main" id="{9B796E08-29D5-3E45-AE6E-09295A5E0AAA}"/>
              </a:ext>
            </a:extLst>
          </p:cNvPr>
          <p:cNvSpPr/>
          <p:nvPr/>
        </p:nvSpPr>
        <p:spPr>
          <a:xfrm>
            <a:off x="3311525" y="1347788"/>
            <a:ext cx="73025" cy="7143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37F08FF3-A491-9841-8E3E-55FCE5A6AFA8}"/>
              </a:ext>
            </a:extLst>
          </p:cNvPr>
          <p:cNvSpPr/>
          <p:nvPr/>
        </p:nvSpPr>
        <p:spPr>
          <a:xfrm>
            <a:off x="3311525" y="3832225"/>
            <a:ext cx="73025" cy="7143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标题占位符 1">
            <a:extLst>
              <a:ext uri="{FF2B5EF4-FFF2-40B4-BE49-F238E27FC236}">
                <a16:creationId xmlns:a16="http://schemas.microsoft.com/office/drawing/2014/main" id="{A61C9820-4E47-E048-BEA5-E766D7E653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8888" y="2573338"/>
            <a:ext cx="2116137" cy="51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>
              <a:defRPr/>
            </a:pPr>
            <a:r>
              <a:rPr lang="en-US" altLang="zh-CN" sz="24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TARGET</a:t>
            </a:r>
            <a:endParaRPr lang="zh-TW" altLang="zh-CN" sz="2400" b="1" kern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1F0566F-C64E-D14B-B78A-20E6536C3895}"/>
              </a:ext>
            </a:extLst>
          </p:cNvPr>
          <p:cNvSpPr/>
          <p:nvPr/>
        </p:nvSpPr>
        <p:spPr>
          <a:xfrm>
            <a:off x="3959225" y="2062622"/>
            <a:ext cx="2773516" cy="5674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dirty="0"/>
              <a:t>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能够代码实现插入排序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1511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插入排序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6BEB6BC-1769-E64A-B27B-D24B0B95079E}"/>
              </a:ext>
            </a:extLst>
          </p:cNvPr>
          <p:cNvSpPr txBox="1"/>
          <p:nvPr/>
        </p:nvSpPr>
        <p:spPr>
          <a:xfrm>
            <a:off x="628650" y="69954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什么是插入排序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287C160-CD3C-8749-96BC-4B17CC3B518C}"/>
              </a:ext>
            </a:extLst>
          </p:cNvPr>
          <p:cNvSpPr txBox="1"/>
          <p:nvPr/>
        </p:nvSpPr>
        <p:spPr>
          <a:xfrm>
            <a:off x="628650" y="1244758"/>
            <a:ext cx="787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插入排序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的基本操作就是将一个数据插入到已经排好序的有序数据中，从而得到一个新的、个数加一的有序数据，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算法适用于少量数据的排序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D7BCAAE-0478-574F-9DC8-A6E67C87EB8C}"/>
              </a:ext>
            </a:extLst>
          </p:cNvPr>
          <p:cNvSpPr txBox="1"/>
          <p:nvPr/>
        </p:nvSpPr>
        <p:spPr>
          <a:xfrm>
            <a:off x="613481" y="2025345"/>
            <a:ext cx="8080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插入算法把要排序的数组分成两部分：第一部分是有序的数字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这里可以默认数组第一个数字为有序的第一部分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),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第二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部分为无序的数字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这里除了第一个数字以外剩余的数字可以认为是无序的第二部分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B49B3D9-D62F-204E-810E-A646395B4D02}"/>
              </a:ext>
            </a:extLst>
          </p:cNvPr>
          <p:cNvSpPr txBox="1"/>
          <p:nvPr/>
        </p:nvSpPr>
        <p:spPr>
          <a:xfrm>
            <a:off x="613481" y="1842801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插入排序的组成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34F0557-7CDE-F942-AFCC-8C613E736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2519592"/>
            <a:ext cx="3678684" cy="245041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421672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插入排序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6BEB6BC-1769-E64A-B27B-D24B0B95079E}"/>
              </a:ext>
            </a:extLst>
          </p:cNvPr>
          <p:cNvSpPr txBox="1"/>
          <p:nvPr/>
        </p:nvSpPr>
        <p:spPr>
          <a:xfrm>
            <a:off x="628650" y="69954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插入排序工作过程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56ECF8B-D92E-B14F-B771-0191624CEDC8}"/>
              </a:ext>
            </a:extLst>
          </p:cNvPr>
          <p:cNvSpPr/>
          <p:nvPr/>
        </p:nvSpPr>
        <p:spPr>
          <a:xfrm>
            <a:off x="1958302" y="1784835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A0E0A4-4F6C-AA47-B260-30BD24BDB771}"/>
              </a:ext>
            </a:extLst>
          </p:cNvPr>
          <p:cNvSpPr/>
          <p:nvPr/>
        </p:nvSpPr>
        <p:spPr>
          <a:xfrm>
            <a:off x="2747310" y="1784835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894E028-97F4-514A-A1B6-8B09CD0BC57B}"/>
              </a:ext>
            </a:extLst>
          </p:cNvPr>
          <p:cNvSpPr/>
          <p:nvPr/>
        </p:nvSpPr>
        <p:spPr>
          <a:xfrm>
            <a:off x="3313821" y="1784835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7FB69D3-5A31-7E4E-80D7-DC118C1DA2C0}"/>
              </a:ext>
            </a:extLst>
          </p:cNvPr>
          <p:cNvSpPr/>
          <p:nvPr/>
        </p:nvSpPr>
        <p:spPr>
          <a:xfrm>
            <a:off x="3880332" y="1791808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79DDF3C-576C-E84C-A728-E97A3E16908B}"/>
              </a:ext>
            </a:extLst>
          </p:cNvPr>
          <p:cNvSpPr/>
          <p:nvPr/>
        </p:nvSpPr>
        <p:spPr>
          <a:xfrm>
            <a:off x="4430660" y="1791808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E743DA4-BACA-0646-8900-86BAF293BAF5}"/>
              </a:ext>
            </a:extLst>
          </p:cNvPr>
          <p:cNvSpPr/>
          <p:nvPr/>
        </p:nvSpPr>
        <p:spPr>
          <a:xfrm>
            <a:off x="1958302" y="1784835"/>
            <a:ext cx="288032" cy="576064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19" name="上箭头 18">
            <a:extLst>
              <a:ext uri="{FF2B5EF4-FFF2-40B4-BE49-F238E27FC236}">
                <a16:creationId xmlns:a16="http://schemas.microsoft.com/office/drawing/2014/main" id="{C15D4825-7015-744A-99F5-EDD55078CF1A}"/>
              </a:ext>
            </a:extLst>
          </p:cNvPr>
          <p:cNvSpPr/>
          <p:nvPr/>
        </p:nvSpPr>
        <p:spPr>
          <a:xfrm>
            <a:off x="2079458" y="2576923"/>
            <a:ext cx="45719" cy="432048"/>
          </a:xfrm>
          <a:prstGeom prst="upArrow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上箭头 20">
            <a:extLst>
              <a:ext uri="{FF2B5EF4-FFF2-40B4-BE49-F238E27FC236}">
                <a16:creationId xmlns:a16="http://schemas.microsoft.com/office/drawing/2014/main" id="{08DB3CA6-9BE8-D540-B9F5-2EFC9B980AD8}"/>
              </a:ext>
            </a:extLst>
          </p:cNvPr>
          <p:cNvSpPr/>
          <p:nvPr/>
        </p:nvSpPr>
        <p:spPr>
          <a:xfrm>
            <a:off x="2868466" y="2576923"/>
            <a:ext cx="45719" cy="432048"/>
          </a:xfrm>
          <a:prstGeom prst="upArrow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A9C487D-A800-7142-A2CE-9B9C269777DE}"/>
              </a:ext>
            </a:extLst>
          </p:cNvPr>
          <p:cNvSpPr txBox="1"/>
          <p:nvPr/>
        </p:nvSpPr>
        <p:spPr>
          <a:xfrm>
            <a:off x="1856095" y="3086495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有序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34B08F8-95A0-8E44-BC46-93FE4CDD28B1}"/>
              </a:ext>
            </a:extLst>
          </p:cNvPr>
          <p:cNvSpPr txBox="1"/>
          <p:nvPr/>
        </p:nvSpPr>
        <p:spPr>
          <a:xfrm>
            <a:off x="2645103" y="3086495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无序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AE3907F-2A6D-6049-B725-45564C4ABDB9}"/>
              </a:ext>
            </a:extLst>
          </p:cNvPr>
          <p:cNvSpPr/>
          <p:nvPr/>
        </p:nvSpPr>
        <p:spPr>
          <a:xfrm>
            <a:off x="1958300" y="1784835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4702315-59BF-C147-A823-8F00F2CD3886}"/>
              </a:ext>
            </a:extLst>
          </p:cNvPr>
          <p:cNvSpPr/>
          <p:nvPr/>
        </p:nvSpPr>
        <p:spPr>
          <a:xfrm>
            <a:off x="2371951" y="1784835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5E34DE5E-30F5-4B41-94B7-815BC701A77F}"/>
              </a:ext>
            </a:extLst>
          </p:cNvPr>
          <p:cNvSpPr/>
          <p:nvPr/>
        </p:nvSpPr>
        <p:spPr>
          <a:xfrm>
            <a:off x="1958298" y="1782631"/>
            <a:ext cx="288032" cy="576064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D30E035-DBC5-0448-B77D-C9864BD004EA}"/>
              </a:ext>
            </a:extLst>
          </p:cNvPr>
          <p:cNvSpPr/>
          <p:nvPr/>
        </p:nvSpPr>
        <p:spPr>
          <a:xfrm>
            <a:off x="2367175" y="1782631"/>
            <a:ext cx="288032" cy="576064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28" name="上箭头 27">
            <a:extLst>
              <a:ext uri="{FF2B5EF4-FFF2-40B4-BE49-F238E27FC236}">
                <a16:creationId xmlns:a16="http://schemas.microsoft.com/office/drawing/2014/main" id="{E0535741-AF00-2C4C-88C2-A12BF6DC696F}"/>
              </a:ext>
            </a:extLst>
          </p:cNvPr>
          <p:cNvSpPr/>
          <p:nvPr/>
        </p:nvSpPr>
        <p:spPr>
          <a:xfrm>
            <a:off x="2502080" y="2584921"/>
            <a:ext cx="45719" cy="432048"/>
          </a:xfrm>
          <a:prstGeom prst="upArrow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4C95095-6FF7-4944-A8B2-4CC612317468}"/>
              </a:ext>
            </a:extLst>
          </p:cNvPr>
          <p:cNvSpPr txBox="1"/>
          <p:nvPr/>
        </p:nvSpPr>
        <p:spPr>
          <a:xfrm>
            <a:off x="2278717" y="3094493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有序</a:t>
            </a:r>
          </a:p>
        </p:txBody>
      </p:sp>
      <p:sp>
        <p:nvSpPr>
          <p:cNvPr id="33" name="上箭头 32">
            <a:extLst>
              <a:ext uri="{FF2B5EF4-FFF2-40B4-BE49-F238E27FC236}">
                <a16:creationId xmlns:a16="http://schemas.microsoft.com/office/drawing/2014/main" id="{8AEAC3EF-90B1-E046-8A13-86E9E4BBB21D}"/>
              </a:ext>
            </a:extLst>
          </p:cNvPr>
          <p:cNvSpPr/>
          <p:nvPr/>
        </p:nvSpPr>
        <p:spPr>
          <a:xfrm>
            <a:off x="3412494" y="2575777"/>
            <a:ext cx="45719" cy="432048"/>
          </a:xfrm>
          <a:prstGeom prst="upArrow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3667E2F-8569-7444-8F71-EDBDEA6015F5}"/>
              </a:ext>
            </a:extLst>
          </p:cNvPr>
          <p:cNvSpPr txBox="1"/>
          <p:nvPr/>
        </p:nvSpPr>
        <p:spPr>
          <a:xfrm>
            <a:off x="3189131" y="3085349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无序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180CC5F0-E9CC-D348-8823-2D237D203F94}"/>
              </a:ext>
            </a:extLst>
          </p:cNvPr>
          <p:cNvSpPr/>
          <p:nvPr/>
        </p:nvSpPr>
        <p:spPr>
          <a:xfrm>
            <a:off x="2371947" y="1782631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972B342C-C7C1-F84E-ACE2-0AA3135A82D3}"/>
              </a:ext>
            </a:extLst>
          </p:cNvPr>
          <p:cNvSpPr/>
          <p:nvPr/>
        </p:nvSpPr>
        <p:spPr>
          <a:xfrm>
            <a:off x="2747308" y="1776837"/>
            <a:ext cx="288032" cy="569091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A5FE015-FFC4-5B45-B556-A7D9E4E86EA6}"/>
              </a:ext>
            </a:extLst>
          </p:cNvPr>
          <p:cNvSpPr/>
          <p:nvPr/>
        </p:nvSpPr>
        <p:spPr>
          <a:xfrm>
            <a:off x="2371943" y="1779289"/>
            <a:ext cx="288032" cy="569091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36B4172B-FA9D-674D-92E9-D645846059E3}"/>
              </a:ext>
            </a:extLst>
          </p:cNvPr>
          <p:cNvSpPr txBox="1"/>
          <p:nvPr/>
        </p:nvSpPr>
        <p:spPr>
          <a:xfrm>
            <a:off x="2645102" y="3078497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有序</a:t>
            </a:r>
          </a:p>
        </p:txBody>
      </p:sp>
      <p:sp>
        <p:nvSpPr>
          <p:cNvPr id="39" name="上箭头 38">
            <a:extLst>
              <a:ext uri="{FF2B5EF4-FFF2-40B4-BE49-F238E27FC236}">
                <a16:creationId xmlns:a16="http://schemas.microsoft.com/office/drawing/2014/main" id="{63835DED-122A-D248-8EBC-98799CBE6C62}"/>
              </a:ext>
            </a:extLst>
          </p:cNvPr>
          <p:cNvSpPr/>
          <p:nvPr/>
        </p:nvSpPr>
        <p:spPr>
          <a:xfrm>
            <a:off x="4024348" y="2584921"/>
            <a:ext cx="45719" cy="432048"/>
          </a:xfrm>
          <a:prstGeom prst="upArrow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EFDB394-26EB-4B4E-9513-FA06426B8F79}"/>
              </a:ext>
            </a:extLst>
          </p:cNvPr>
          <p:cNvSpPr txBox="1"/>
          <p:nvPr/>
        </p:nvSpPr>
        <p:spPr>
          <a:xfrm>
            <a:off x="3800985" y="3102491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无序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5DF7C48F-4368-034F-99DC-D22C16070602}"/>
              </a:ext>
            </a:extLst>
          </p:cNvPr>
          <p:cNvSpPr/>
          <p:nvPr/>
        </p:nvSpPr>
        <p:spPr>
          <a:xfrm>
            <a:off x="3164148" y="1776837"/>
            <a:ext cx="288032" cy="569091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EB54045B-A8C0-4F46-A93E-05E61F7E5689}"/>
              </a:ext>
            </a:extLst>
          </p:cNvPr>
          <p:cNvSpPr/>
          <p:nvPr/>
        </p:nvSpPr>
        <p:spPr>
          <a:xfrm>
            <a:off x="3164146" y="1776837"/>
            <a:ext cx="288032" cy="569091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3" name="上箭头 2">
            <a:extLst>
              <a:ext uri="{FF2B5EF4-FFF2-40B4-BE49-F238E27FC236}">
                <a16:creationId xmlns:a16="http://schemas.microsoft.com/office/drawing/2014/main" id="{5AB22470-DD0F-5246-8393-15E0E22F7AC1}"/>
              </a:ext>
            </a:extLst>
          </p:cNvPr>
          <p:cNvSpPr/>
          <p:nvPr/>
        </p:nvSpPr>
        <p:spPr>
          <a:xfrm>
            <a:off x="4547510" y="2584921"/>
            <a:ext cx="45719" cy="432048"/>
          </a:xfrm>
          <a:prstGeom prst="upArrow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2DA3BE4-1599-9F48-B171-988F4F7B7D89}"/>
              </a:ext>
            </a:extLst>
          </p:cNvPr>
          <p:cNvSpPr txBox="1"/>
          <p:nvPr/>
        </p:nvSpPr>
        <p:spPr>
          <a:xfrm>
            <a:off x="4324147" y="3102491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无序</a:t>
            </a:r>
          </a:p>
        </p:txBody>
      </p:sp>
      <p:sp>
        <p:nvSpPr>
          <p:cNvPr id="41" name="上箭头 40">
            <a:extLst>
              <a:ext uri="{FF2B5EF4-FFF2-40B4-BE49-F238E27FC236}">
                <a16:creationId xmlns:a16="http://schemas.microsoft.com/office/drawing/2014/main" id="{5B50B297-5522-FA4B-9D29-2F40862609DA}"/>
              </a:ext>
            </a:extLst>
          </p:cNvPr>
          <p:cNvSpPr/>
          <p:nvPr/>
        </p:nvSpPr>
        <p:spPr>
          <a:xfrm>
            <a:off x="3296416" y="2564771"/>
            <a:ext cx="45719" cy="432048"/>
          </a:xfrm>
          <a:prstGeom prst="upArrow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B460904E-0F4B-B64D-8E57-29D4CD7C0B77}"/>
              </a:ext>
            </a:extLst>
          </p:cNvPr>
          <p:cNvSpPr txBox="1"/>
          <p:nvPr/>
        </p:nvSpPr>
        <p:spPr>
          <a:xfrm>
            <a:off x="3073053" y="3082341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有序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1B041BF9-0B45-6A46-ABAD-7320A16757FD}"/>
              </a:ext>
            </a:extLst>
          </p:cNvPr>
          <p:cNvSpPr/>
          <p:nvPr/>
        </p:nvSpPr>
        <p:spPr>
          <a:xfrm>
            <a:off x="1573706" y="1792753"/>
            <a:ext cx="288032" cy="569091"/>
          </a:xfrm>
          <a:prstGeom prst="rect">
            <a:avLst/>
          </a:prstGeom>
          <a:solidFill>
            <a:srgbClr val="00B05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7E9339D-D73E-754B-BD86-9E7F23309014}"/>
              </a:ext>
            </a:extLst>
          </p:cNvPr>
          <p:cNvSpPr txBox="1"/>
          <p:nvPr/>
        </p:nvSpPr>
        <p:spPr>
          <a:xfrm>
            <a:off x="778878" y="3941446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插入算法的基本思想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951A53EC-71DB-DE4D-ACBB-21F4B4CA198C}"/>
              </a:ext>
            </a:extLst>
          </p:cNvPr>
          <p:cNvSpPr txBox="1"/>
          <p:nvPr/>
        </p:nvSpPr>
        <p:spPr>
          <a:xfrm>
            <a:off x="778878" y="4209311"/>
            <a:ext cx="72918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每步将一个待排序的记录，按排序要求插入到前面已经排序的数据中适当位置上，直到全部插入完为止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7594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6" presetClass="entr" presetSubtype="21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xit" presetSubtype="4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6" presetClass="entr" presetSubtype="2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6" presetClass="entr" presetSubtype="2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2" presetClass="exit" presetSubtype="4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1" animBg="1"/>
      <p:bldP spid="19" grpId="0" animBg="1"/>
      <p:bldP spid="19" grpId="1" animBg="1"/>
      <p:bldP spid="21" grpId="0" animBg="1"/>
      <p:bldP spid="21" grpId="1" animBg="1"/>
      <p:bldP spid="21" grpId="2" animBg="1"/>
      <p:bldP spid="21" grpId="3" animBg="1"/>
      <p:bldP spid="20" grpId="0"/>
      <p:bldP spid="20" grpId="1"/>
      <p:bldP spid="22" grpId="0"/>
      <p:bldP spid="22" grpId="1"/>
      <p:bldP spid="25" grpId="0" animBg="1"/>
      <p:bldP spid="27" grpId="0" animBg="1"/>
      <p:bldP spid="29" grpId="0" animBg="1"/>
      <p:bldP spid="30" grpId="0" animBg="1"/>
      <p:bldP spid="28" grpId="0" animBg="1"/>
      <p:bldP spid="28" grpId="1" animBg="1"/>
      <p:bldP spid="31" grpId="0"/>
      <p:bldP spid="31" grpId="1"/>
      <p:bldP spid="33" grpId="0" animBg="1"/>
      <p:bldP spid="33" grpId="1" animBg="1"/>
      <p:bldP spid="34" grpId="0"/>
      <p:bldP spid="34" grpId="1"/>
      <p:bldP spid="35" grpId="0" animBg="1"/>
      <p:bldP spid="36" grpId="0" animBg="1"/>
      <p:bldP spid="37" grpId="0" animBg="1"/>
      <p:bldP spid="38" grpId="0"/>
      <p:bldP spid="38" grpId="1"/>
      <p:bldP spid="39" grpId="0" animBg="1"/>
      <p:bldP spid="39" grpId="1" animBg="1"/>
      <p:bldP spid="40" grpId="0"/>
      <p:bldP spid="40" grpId="1"/>
      <p:bldP spid="42" grpId="0" animBg="1"/>
      <p:bldP spid="43" grpId="0" animBg="1"/>
      <p:bldP spid="3" grpId="0" animBg="1"/>
      <p:bldP spid="3" grpId="1" animBg="1"/>
      <p:bldP spid="32" grpId="0"/>
      <p:bldP spid="32" grpId="1"/>
      <p:bldP spid="32" grpId="2"/>
      <p:bldP spid="32" grpId="3"/>
      <p:bldP spid="41" grpId="0" animBg="1"/>
      <p:bldP spid="44" grpId="0"/>
      <p:bldP spid="44" grpId="1"/>
      <p:bldP spid="44" grpId="2"/>
      <p:bldP spid="45" grpId="0" animBg="1"/>
      <p:bldP spid="46" grpId="0"/>
      <p:bldP spid="4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D1C6595-999A-1543-80D7-CDA611562E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-19050"/>
            <a:ext cx="39433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>
              <a:defRPr/>
            </a:pPr>
            <a:r>
              <a:rPr lang="zh-CN" altLang="en-US" sz="2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TW" altLang="zh-CN" sz="2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A841CB3-CFC2-954A-8467-E220136B773D}"/>
              </a:ext>
            </a:extLst>
          </p:cNvPr>
          <p:cNvSpPr/>
          <p:nvPr/>
        </p:nvSpPr>
        <p:spPr>
          <a:xfrm rot="2700000">
            <a:off x="1363663" y="1519238"/>
            <a:ext cx="1544637" cy="154463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B3BD66B-B645-0A4A-84B2-3AEA194A3384}"/>
              </a:ext>
            </a:extLst>
          </p:cNvPr>
          <p:cNvSpPr/>
          <p:nvPr/>
        </p:nvSpPr>
        <p:spPr>
          <a:xfrm rot="2700000">
            <a:off x="1147763" y="1511300"/>
            <a:ext cx="1544638" cy="154463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标题占位符 1">
            <a:extLst>
              <a:ext uri="{FF2B5EF4-FFF2-40B4-BE49-F238E27FC236}">
                <a16:creationId xmlns:a16="http://schemas.microsoft.com/office/drawing/2014/main" id="{34AAA216-D336-E14B-81A1-9876E4765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25" y="1924050"/>
            <a:ext cx="38290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36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TW" altLang="zh-CN" sz="3600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606" name="TextBox 7">
            <a:extLst>
              <a:ext uri="{FF2B5EF4-FFF2-40B4-BE49-F238E27FC236}">
                <a16:creationId xmlns:a16="http://schemas.microsoft.com/office/drawing/2014/main" id="{D230A0FD-2A6D-0446-B3A9-3943886C84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9912" y="1707654"/>
            <a:ext cx="4608512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插入排序（</a:t>
            </a:r>
            <a:r>
              <a:rPr lang="en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Insertion sort</a:t>
            </a:r>
            <a:r>
              <a:rPr lang="zh-CN" altLang="e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是一种简单直观且稳定的</a:t>
            </a:r>
            <a:r>
              <a:rPr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排序算法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。如果有一个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已经有序的数据序列，要求在这个已经排好的数据序列中插入一个数，但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要求插入后此数据序列仍然有序，这个时候就可以使用</a:t>
            </a:r>
            <a:r>
              <a:rPr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插入排序法</a:t>
            </a:r>
            <a:r>
              <a:rPr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插入排序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的基本操作就是将一个数据插入到已经排好序的有序数据中，从而得到一个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新的、个数加一的有序数据，算法适用于少量数据的排序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最差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时间复杂度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en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O(n</a:t>
            </a:r>
            <a:r>
              <a:rPr lang="en-US" altLang="zh-CN" sz="100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lang="en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r>
              <a:rPr lang="zh-CN" altLang="e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优时间复杂度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en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O(n)</a:t>
            </a:r>
          </a:p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算法稳定性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稳定的排序方法</a:t>
            </a:r>
            <a:endParaRPr kumimoji="1"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1850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707904" y="1403186"/>
            <a:ext cx="4319588" cy="2181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latin typeface="微软雅黑" charset="-122"/>
                <a:ea typeface="微软雅黑" charset="-122"/>
              </a:rPr>
              <a:t>排序算法的稳定性</a:t>
            </a:r>
            <a:endParaRPr lang="en-US" altLang="zh-CN" sz="1400" dirty="0"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latin typeface="微软雅黑" charset="-122"/>
                <a:ea typeface="微软雅黑" charset="-122"/>
              </a:rPr>
              <a:t>冒泡排序</a:t>
            </a:r>
            <a:endParaRPr lang="en-US" altLang="zh-CN" sz="1400" dirty="0"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latin typeface="微软雅黑" charset="-122"/>
                <a:ea typeface="微软雅黑" charset="-122"/>
              </a:rPr>
              <a:t>选择排序</a:t>
            </a:r>
            <a:endParaRPr lang="en-US" altLang="zh-CN" sz="1400" dirty="0"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latin typeface="微软雅黑" charset="-122"/>
                <a:ea typeface="微软雅黑" charset="-122"/>
              </a:rPr>
              <a:t>插入排序</a:t>
            </a:r>
            <a:endParaRPr lang="en-US" altLang="zh-CN" sz="1400" dirty="0"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快速排序</a:t>
            </a:r>
            <a:endParaRPr lang="en-US" altLang="zh-CN" sz="1400" dirty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84179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快速排序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6BEB6BC-1769-E64A-B27B-D24B0B95079E}"/>
              </a:ext>
            </a:extLst>
          </p:cNvPr>
          <p:cNvSpPr txBox="1"/>
          <p:nvPr/>
        </p:nvSpPr>
        <p:spPr>
          <a:xfrm>
            <a:off x="628650" y="69954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什么是快速排序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54D3112-8120-C546-8E90-2E8ECCE8DD7A}"/>
              </a:ext>
            </a:extLst>
          </p:cNvPr>
          <p:cNvSpPr/>
          <p:nvPr/>
        </p:nvSpPr>
        <p:spPr>
          <a:xfrm>
            <a:off x="628650" y="1336739"/>
            <a:ext cx="79036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基本思想：通过一趟排序将要排序的数据分割成独立的两部分，其中一部分的所有数据都比另外一部分的所有数据都要小，然后再按此方法对这两部分数据分别进行快速排序，整个排序过程可以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递归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进行，以此达到整个数据变成有序序列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4ACD28D-3140-D440-8EE4-E7F66F887318}"/>
              </a:ext>
            </a:extLst>
          </p:cNvPr>
          <p:cNvSpPr txBox="1"/>
          <p:nvPr/>
        </p:nvSpPr>
        <p:spPr>
          <a:xfrm>
            <a:off x="628650" y="2238504"/>
            <a:ext cx="760977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快速排序算法通过多次比较和交换来实现排序，其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排序流程如下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</a:p>
          <a:p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(1)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首先设定一个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，通过该分界值将数组分成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左右两部分</a:t>
            </a:r>
            <a:endParaRPr lang="en-US" altLang="zh-CN" sz="12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(2)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将大于或等于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的数据集中到数组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右边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，小于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的数据集中到数组的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左边</a:t>
            </a:r>
            <a:endParaRPr lang="en-US" altLang="zh-CN" sz="12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此时，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左边部分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中各元素都小于或等于分界值，而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右边部分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中各元素都大于或等于分界值 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(3)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然后，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左边和右边的数据可以独立排序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。对于左侧的数组数据，又可以取一个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将该部分数据分成左右两部分，同样在左边放置较小值，右边放置较大值。右侧的数组数据也做类似处理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(4)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重复上述过程，可以看出，这是一个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递归定义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。通过递归将左侧部分排好序后，再递归排好右侧部分的顺序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当左、右两个部分各数据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排序完成后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，整个数组的排序也就完成了</a:t>
            </a:r>
          </a:p>
          <a:p>
            <a:b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endParaRPr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71960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快速排序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6BEB6BC-1769-E64A-B27B-D24B0B95079E}"/>
              </a:ext>
            </a:extLst>
          </p:cNvPr>
          <p:cNvSpPr txBox="1"/>
          <p:nvPr/>
        </p:nvSpPr>
        <p:spPr>
          <a:xfrm>
            <a:off x="628650" y="699542"/>
            <a:ext cx="2040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快速排序排序思路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3A52513-F33B-B848-8F5C-8F1875429B18}"/>
              </a:ext>
            </a:extLst>
          </p:cNvPr>
          <p:cNvSpPr/>
          <p:nvPr/>
        </p:nvSpPr>
        <p:spPr>
          <a:xfrm>
            <a:off x="1771663" y="1295514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99C434C0-7A69-2C44-A103-8885B006884A}"/>
              </a:ext>
            </a:extLst>
          </p:cNvPr>
          <p:cNvSpPr/>
          <p:nvPr/>
        </p:nvSpPr>
        <p:spPr>
          <a:xfrm>
            <a:off x="2316389" y="1295514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endParaRPr kumimoji="1" lang="zh-CN" altLang="en-US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7372ADC7-4ECA-7241-9BFF-8D69B011AC7E}"/>
              </a:ext>
            </a:extLst>
          </p:cNvPr>
          <p:cNvSpPr/>
          <p:nvPr/>
        </p:nvSpPr>
        <p:spPr>
          <a:xfrm>
            <a:off x="2844887" y="1295514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7691962B-6439-2841-BFD8-CCD653702C05}"/>
              </a:ext>
            </a:extLst>
          </p:cNvPr>
          <p:cNvSpPr/>
          <p:nvPr/>
        </p:nvSpPr>
        <p:spPr>
          <a:xfrm>
            <a:off x="3344665" y="1295514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843D818E-F930-8B4C-923C-DA5D2BDFEC8B}"/>
              </a:ext>
            </a:extLst>
          </p:cNvPr>
          <p:cNvSpPr/>
          <p:nvPr/>
        </p:nvSpPr>
        <p:spPr>
          <a:xfrm>
            <a:off x="3889391" y="1295514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6AF1832B-4206-E043-9D2F-25E7DE697E55}"/>
              </a:ext>
            </a:extLst>
          </p:cNvPr>
          <p:cNvSpPr/>
          <p:nvPr/>
        </p:nvSpPr>
        <p:spPr>
          <a:xfrm>
            <a:off x="4417889" y="1295514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DAA6D907-54D0-4946-81F0-1A47862DA75A}"/>
              </a:ext>
            </a:extLst>
          </p:cNvPr>
          <p:cNvSpPr/>
          <p:nvPr/>
        </p:nvSpPr>
        <p:spPr>
          <a:xfrm>
            <a:off x="4918805" y="1295514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4C512E2B-688E-1341-AD09-9CB202C2D7C8}"/>
              </a:ext>
            </a:extLst>
          </p:cNvPr>
          <p:cNvSpPr/>
          <p:nvPr/>
        </p:nvSpPr>
        <p:spPr>
          <a:xfrm>
            <a:off x="5463531" y="1295514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E03934EC-97B0-7049-A0D4-B0FBB803F2B2}"/>
              </a:ext>
            </a:extLst>
          </p:cNvPr>
          <p:cNvSpPr/>
          <p:nvPr/>
        </p:nvSpPr>
        <p:spPr>
          <a:xfrm>
            <a:off x="5992029" y="1295514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087792-F4C1-0340-B9D2-C366D658C994}"/>
              </a:ext>
            </a:extLst>
          </p:cNvPr>
          <p:cNvSpPr txBox="1"/>
          <p:nvPr/>
        </p:nvSpPr>
        <p:spPr>
          <a:xfrm>
            <a:off x="1592513" y="1964301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E74BEEA-CDF7-9148-89E2-0507A1FB36FE}"/>
              </a:ext>
            </a:extLst>
          </p:cNvPr>
          <p:cNvSpPr/>
          <p:nvPr/>
        </p:nvSpPr>
        <p:spPr>
          <a:xfrm>
            <a:off x="3855801" y="2333632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F54E4D2F-3C9F-604C-9162-446C0A971CE7}"/>
              </a:ext>
            </a:extLst>
          </p:cNvPr>
          <p:cNvSpPr/>
          <p:nvPr/>
        </p:nvSpPr>
        <p:spPr>
          <a:xfrm>
            <a:off x="5989249" y="2359638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endParaRPr kumimoji="1" lang="zh-CN" altLang="en-US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32E6D29E-52E5-A44F-8853-CDA9A4DCA5E0}"/>
              </a:ext>
            </a:extLst>
          </p:cNvPr>
          <p:cNvSpPr/>
          <p:nvPr/>
        </p:nvSpPr>
        <p:spPr>
          <a:xfrm>
            <a:off x="2268075" y="2333632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A12929C7-7A2E-244D-BF35-6F0F62738A02}"/>
              </a:ext>
            </a:extLst>
          </p:cNvPr>
          <p:cNvSpPr/>
          <p:nvPr/>
        </p:nvSpPr>
        <p:spPr>
          <a:xfrm>
            <a:off x="3285433" y="2339508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F5193828-5BCB-5D4A-AB81-9B3FAC44F70C}"/>
              </a:ext>
            </a:extLst>
          </p:cNvPr>
          <p:cNvSpPr/>
          <p:nvPr/>
        </p:nvSpPr>
        <p:spPr>
          <a:xfrm>
            <a:off x="5444563" y="2352724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AEA17A78-0F02-FA44-B81F-CD0325F8BB55}"/>
              </a:ext>
            </a:extLst>
          </p:cNvPr>
          <p:cNvSpPr/>
          <p:nvPr/>
        </p:nvSpPr>
        <p:spPr>
          <a:xfrm>
            <a:off x="4374997" y="2343671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6F1D30EA-471A-CE41-9204-E37C6D52104B}"/>
              </a:ext>
            </a:extLst>
          </p:cNvPr>
          <p:cNvSpPr/>
          <p:nvPr/>
        </p:nvSpPr>
        <p:spPr>
          <a:xfrm>
            <a:off x="4896319" y="2352724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4F25F688-32D6-B742-B918-4915F3BD6B1A}"/>
              </a:ext>
            </a:extLst>
          </p:cNvPr>
          <p:cNvSpPr/>
          <p:nvPr/>
        </p:nvSpPr>
        <p:spPr>
          <a:xfrm>
            <a:off x="2792687" y="2339508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5DCFD30B-21D4-7444-94D3-F82F74516BAB}"/>
              </a:ext>
            </a:extLst>
          </p:cNvPr>
          <p:cNvSpPr/>
          <p:nvPr/>
        </p:nvSpPr>
        <p:spPr>
          <a:xfrm>
            <a:off x="1749118" y="2333632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4AB471FC-BA2B-5D4F-AA15-A497353B4A3F}"/>
              </a:ext>
            </a:extLst>
          </p:cNvPr>
          <p:cNvSpPr txBox="1"/>
          <p:nvPr/>
        </p:nvSpPr>
        <p:spPr>
          <a:xfrm>
            <a:off x="3581635" y="2989419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ACBE68DF-FFCD-7B42-A89F-1297177094C1}"/>
              </a:ext>
            </a:extLst>
          </p:cNvPr>
          <p:cNvSpPr/>
          <p:nvPr/>
        </p:nvSpPr>
        <p:spPr>
          <a:xfrm>
            <a:off x="3854961" y="3341621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9F414070-9799-134C-B63E-4F5B6B20D787}"/>
              </a:ext>
            </a:extLst>
          </p:cNvPr>
          <p:cNvSpPr/>
          <p:nvPr/>
        </p:nvSpPr>
        <p:spPr>
          <a:xfrm>
            <a:off x="5988409" y="3367627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endParaRPr kumimoji="1" lang="zh-CN" altLang="en-US" dirty="0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E350B525-AB61-F349-B7D6-C770AF27F139}"/>
              </a:ext>
            </a:extLst>
          </p:cNvPr>
          <p:cNvSpPr/>
          <p:nvPr/>
        </p:nvSpPr>
        <p:spPr>
          <a:xfrm>
            <a:off x="2267235" y="3341621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03284CDA-6777-334D-931D-9778B4E2C9D0}"/>
              </a:ext>
            </a:extLst>
          </p:cNvPr>
          <p:cNvSpPr/>
          <p:nvPr/>
        </p:nvSpPr>
        <p:spPr>
          <a:xfrm>
            <a:off x="3284593" y="3347497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11C0D320-56CC-E940-BB2F-09CAF19B42C6}"/>
              </a:ext>
            </a:extLst>
          </p:cNvPr>
          <p:cNvSpPr/>
          <p:nvPr/>
        </p:nvSpPr>
        <p:spPr>
          <a:xfrm>
            <a:off x="5443723" y="3360713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212B3EE5-9E3C-4F43-B7CC-AEF9CB7ADB56}"/>
              </a:ext>
            </a:extLst>
          </p:cNvPr>
          <p:cNvSpPr/>
          <p:nvPr/>
        </p:nvSpPr>
        <p:spPr>
          <a:xfrm>
            <a:off x="4374157" y="3351660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DA15E3F-C5EC-AC49-9F09-6451B5C7BC13}"/>
              </a:ext>
            </a:extLst>
          </p:cNvPr>
          <p:cNvSpPr/>
          <p:nvPr/>
        </p:nvSpPr>
        <p:spPr>
          <a:xfrm>
            <a:off x="4895479" y="3360713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2DCE302F-54AC-DC42-9933-FEBE54333E0F}"/>
              </a:ext>
            </a:extLst>
          </p:cNvPr>
          <p:cNvSpPr/>
          <p:nvPr/>
        </p:nvSpPr>
        <p:spPr>
          <a:xfrm>
            <a:off x="2791847" y="3347497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C426E0E9-ED76-AE4B-B980-2816D9CF0C86}"/>
              </a:ext>
            </a:extLst>
          </p:cNvPr>
          <p:cNvSpPr/>
          <p:nvPr/>
        </p:nvSpPr>
        <p:spPr>
          <a:xfrm>
            <a:off x="1748278" y="3341621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F91C8B29-736F-1A4B-8924-C8D396DC169A}"/>
              </a:ext>
            </a:extLst>
          </p:cNvPr>
          <p:cNvSpPr txBox="1"/>
          <p:nvPr/>
        </p:nvSpPr>
        <p:spPr>
          <a:xfrm>
            <a:off x="3580795" y="3997408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</p:spTree>
    <p:extLst>
      <p:ext uri="{BB962C8B-B14F-4D97-AF65-F5344CB8AC3E}">
        <p14:creationId xmlns:p14="http://schemas.microsoft.com/office/powerpoint/2010/main" val="32670596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快速排序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6BEB6BC-1769-E64A-B27B-D24B0B95079E}"/>
              </a:ext>
            </a:extLst>
          </p:cNvPr>
          <p:cNvSpPr txBox="1"/>
          <p:nvPr/>
        </p:nvSpPr>
        <p:spPr>
          <a:xfrm>
            <a:off x="628650" y="699542"/>
            <a:ext cx="2040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快速排序排序思路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4AB471FC-BA2B-5D4F-AA15-A497353B4A3F}"/>
              </a:ext>
            </a:extLst>
          </p:cNvPr>
          <p:cNvSpPr txBox="1"/>
          <p:nvPr/>
        </p:nvSpPr>
        <p:spPr>
          <a:xfrm>
            <a:off x="1661532" y="2164953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ACBE68DF-FFCD-7B42-A89F-1297177094C1}"/>
              </a:ext>
            </a:extLst>
          </p:cNvPr>
          <p:cNvSpPr/>
          <p:nvPr/>
        </p:nvSpPr>
        <p:spPr>
          <a:xfrm>
            <a:off x="3947365" y="1509167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9F414070-9799-134C-B63E-4F5B6B20D787}"/>
              </a:ext>
            </a:extLst>
          </p:cNvPr>
          <p:cNvSpPr/>
          <p:nvPr/>
        </p:nvSpPr>
        <p:spPr>
          <a:xfrm>
            <a:off x="6080813" y="1535173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endParaRPr kumimoji="1" lang="zh-CN" altLang="en-US" dirty="0"/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E350B525-AB61-F349-B7D6-C770AF27F139}"/>
              </a:ext>
            </a:extLst>
          </p:cNvPr>
          <p:cNvSpPr/>
          <p:nvPr/>
        </p:nvSpPr>
        <p:spPr>
          <a:xfrm>
            <a:off x="2359639" y="1509167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03284CDA-6777-334D-931D-9778B4E2C9D0}"/>
              </a:ext>
            </a:extLst>
          </p:cNvPr>
          <p:cNvSpPr/>
          <p:nvPr/>
        </p:nvSpPr>
        <p:spPr>
          <a:xfrm>
            <a:off x="3376997" y="1515043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11C0D320-56CC-E940-BB2F-09CAF19B42C6}"/>
              </a:ext>
            </a:extLst>
          </p:cNvPr>
          <p:cNvSpPr/>
          <p:nvPr/>
        </p:nvSpPr>
        <p:spPr>
          <a:xfrm>
            <a:off x="5536127" y="1528259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212B3EE5-9E3C-4F43-B7CC-AEF9CB7ADB56}"/>
              </a:ext>
            </a:extLst>
          </p:cNvPr>
          <p:cNvSpPr/>
          <p:nvPr/>
        </p:nvSpPr>
        <p:spPr>
          <a:xfrm>
            <a:off x="4466561" y="1519206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3DA15E3F-C5EC-AC49-9F09-6451B5C7BC13}"/>
              </a:ext>
            </a:extLst>
          </p:cNvPr>
          <p:cNvSpPr/>
          <p:nvPr/>
        </p:nvSpPr>
        <p:spPr>
          <a:xfrm>
            <a:off x="4987883" y="1528259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2DCE302F-54AC-DC42-9933-FEBE54333E0F}"/>
              </a:ext>
            </a:extLst>
          </p:cNvPr>
          <p:cNvSpPr/>
          <p:nvPr/>
        </p:nvSpPr>
        <p:spPr>
          <a:xfrm>
            <a:off x="2884251" y="1515043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C426E0E9-ED76-AE4B-B980-2816D9CF0C86}"/>
              </a:ext>
            </a:extLst>
          </p:cNvPr>
          <p:cNvSpPr/>
          <p:nvPr/>
        </p:nvSpPr>
        <p:spPr>
          <a:xfrm>
            <a:off x="1840682" y="1509167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F91C8B29-736F-1A4B-8924-C8D396DC169A}"/>
              </a:ext>
            </a:extLst>
          </p:cNvPr>
          <p:cNvSpPr txBox="1"/>
          <p:nvPr/>
        </p:nvSpPr>
        <p:spPr>
          <a:xfrm>
            <a:off x="4287411" y="2164953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5B6373D-FC87-324A-BA57-99A8B5393E8F}"/>
              </a:ext>
            </a:extLst>
          </p:cNvPr>
          <p:cNvSpPr txBox="1"/>
          <p:nvPr/>
        </p:nvSpPr>
        <p:spPr>
          <a:xfrm>
            <a:off x="2647671" y="3611877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ADC63C73-55D9-F442-953D-76B6D8E0D32F}"/>
              </a:ext>
            </a:extLst>
          </p:cNvPr>
          <p:cNvSpPr/>
          <p:nvPr/>
        </p:nvSpPr>
        <p:spPr>
          <a:xfrm>
            <a:off x="3937418" y="2991093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46F169F-79B7-C643-BFCB-A872CDF2C7FB}"/>
              </a:ext>
            </a:extLst>
          </p:cNvPr>
          <p:cNvSpPr/>
          <p:nvPr/>
        </p:nvSpPr>
        <p:spPr>
          <a:xfrm>
            <a:off x="6080813" y="2982097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endParaRPr kumimoji="1"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B31E225-894A-B749-902B-0AC69C10243F}"/>
              </a:ext>
            </a:extLst>
          </p:cNvPr>
          <p:cNvSpPr/>
          <p:nvPr/>
        </p:nvSpPr>
        <p:spPr>
          <a:xfrm>
            <a:off x="1840682" y="2997832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D46157E-8094-A140-A24B-69E7EB191212}"/>
              </a:ext>
            </a:extLst>
          </p:cNvPr>
          <p:cNvSpPr/>
          <p:nvPr/>
        </p:nvSpPr>
        <p:spPr>
          <a:xfrm>
            <a:off x="2377151" y="2997832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1F92ADAF-9253-C94E-B2ED-31CAAD735B30}"/>
              </a:ext>
            </a:extLst>
          </p:cNvPr>
          <p:cNvSpPr/>
          <p:nvPr/>
        </p:nvSpPr>
        <p:spPr>
          <a:xfrm>
            <a:off x="5536127" y="2975183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5B02A377-7300-1E4B-AAF8-D12ED1D4E58B}"/>
              </a:ext>
            </a:extLst>
          </p:cNvPr>
          <p:cNvSpPr/>
          <p:nvPr/>
        </p:nvSpPr>
        <p:spPr>
          <a:xfrm>
            <a:off x="4466561" y="2966130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51DCBEB-DBCD-2A4E-9C5A-A3F2AA1DCDBF}"/>
              </a:ext>
            </a:extLst>
          </p:cNvPr>
          <p:cNvSpPr/>
          <p:nvPr/>
        </p:nvSpPr>
        <p:spPr>
          <a:xfrm>
            <a:off x="4987883" y="2975183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599130CB-B077-B447-8AE3-ACA3CC4F3E70}"/>
              </a:ext>
            </a:extLst>
          </p:cNvPr>
          <p:cNvSpPr/>
          <p:nvPr/>
        </p:nvSpPr>
        <p:spPr>
          <a:xfrm>
            <a:off x="3387203" y="2997832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35C002B9-C099-A342-9D9A-31A8E2677546}"/>
              </a:ext>
            </a:extLst>
          </p:cNvPr>
          <p:cNvSpPr/>
          <p:nvPr/>
        </p:nvSpPr>
        <p:spPr>
          <a:xfrm>
            <a:off x="2884251" y="2997355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1A8D605-BDA1-1945-B236-9A1CDB657C5E}"/>
              </a:ext>
            </a:extLst>
          </p:cNvPr>
          <p:cNvSpPr txBox="1"/>
          <p:nvPr/>
        </p:nvSpPr>
        <p:spPr>
          <a:xfrm>
            <a:off x="4287410" y="367783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</p:spTree>
    <p:extLst>
      <p:ext uri="{BB962C8B-B14F-4D97-AF65-F5344CB8AC3E}">
        <p14:creationId xmlns:p14="http://schemas.microsoft.com/office/powerpoint/2010/main" val="1857760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快速排序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6BEB6BC-1769-E64A-B27B-D24B0B95079E}"/>
              </a:ext>
            </a:extLst>
          </p:cNvPr>
          <p:cNvSpPr txBox="1"/>
          <p:nvPr/>
        </p:nvSpPr>
        <p:spPr>
          <a:xfrm>
            <a:off x="628650" y="699542"/>
            <a:ext cx="2040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快速排序排序思路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5B6373D-FC87-324A-BA57-99A8B5393E8F}"/>
              </a:ext>
            </a:extLst>
          </p:cNvPr>
          <p:cNvSpPr txBox="1"/>
          <p:nvPr/>
        </p:nvSpPr>
        <p:spPr>
          <a:xfrm>
            <a:off x="1547664" y="2208688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ADC63C73-55D9-F442-953D-76B6D8E0D32F}"/>
              </a:ext>
            </a:extLst>
          </p:cNvPr>
          <p:cNvSpPr/>
          <p:nvPr/>
        </p:nvSpPr>
        <p:spPr>
          <a:xfrm>
            <a:off x="3851920" y="1567552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46F169F-79B7-C643-BFCB-A872CDF2C7FB}"/>
              </a:ext>
            </a:extLst>
          </p:cNvPr>
          <p:cNvSpPr/>
          <p:nvPr/>
        </p:nvSpPr>
        <p:spPr>
          <a:xfrm>
            <a:off x="5995315" y="1558556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endParaRPr kumimoji="1" lang="zh-CN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B31E225-894A-B749-902B-0AC69C10243F}"/>
              </a:ext>
            </a:extLst>
          </p:cNvPr>
          <p:cNvSpPr/>
          <p:nvPr/>
        </p:nvSpPr>
        <p:spPr>
          <a:xfrm>
            <a:off x="1755184" y="1574291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D46157E-8094-A140-A24B-69E7EB191212}"/>
              </a:ext>
            </a:extLst>
          </p:cNvPr>
          <p:cNvSpPr/>
          <p:nvPr/>
        </p:nvSpPr>
        <p:spPr>
          <a:xfrm>
            <a:off x="2291653" y="1574291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1F92ADAF-9253-C94E-B2ED-31CAAD735B30}"/>
              </a:ext>
            </a:extLst>
          </p:cNvPr>
          <p:cNvSpPr/>
          <p:nvPr/>
        </p:nvSpPr>
        <p:spPr>
          <a:xfrm>
            <a:off x="5450629" y="1551642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5B02A377-7300-1E4B-AAF8-D12ED1D4E58B}"/>
              </a:ext>
            </a:extLst>
          </p:cNvPr>
          <p:cNvSpPr/>
          <p:nvPr/>
        </p:nvSpPr>
        <p:spPr>
          <a:xfrm>
            <a:off x="4379074" y="1558556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51DCBEB-DBCD-2A4E-9C5A-A3F2AA1DCDBF}"/>
              </a:ext>
            </a:extLst>
          </p:cNvPr>
          <p:cNvSpPr/>
          <p:nvPr/>
        </p:nvSpPr>
        <p:spPr>
          <a:xfrm>
            <a:off x="4902385" y="1551642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599130CB-B077-B447-8AE3-ACA3CC4F3E70}"/>
              </a:ext>
            </a:extLst>
          </p:cNvPr>
          <p:cNvSpPr/>
          <p:nvPr/>
        </p:nvSpPr>
        <p:spPr>
          <a:xfrm>
            <a:off x="3301705" y="1574291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35C002B9-C099-A342-9D9A-31A8E2677546}"/>
              </a:ext>
            </a:extLst>
          </p:cNvPr>
          <p:cNvSpPr/>
          <p:nvPr/>
        </p:nvSpPr>
        <p:spPr>
          <a:xfrm>
            <a:off x="2798753" y="1573814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1A8D605-BDA1-1945-B236-9A1CDB657C5E}"/>
              </a:ext>
            </a:extLst>
          </p:cNvPr>
          <p:cNvSpPr txBox="1"/>
          <p:nvPr/>
        </p:nvSpPr>
        <p:spPr>
          <a:xfrm>
            <a:off x="3122555" y="2226437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BE46BA0-CABD-B14E-9DBA-09EA5CA02738}"/>
              </a:ext>
            </a:extLst>
          </p:cNvPr>
          <p:cNvSpPr txBox="1"/>
          <p:nvPr/>
        </p:nvSpPr>
        <p:spPr>
          <a:xfrm>
            <a:off x="4736304" y="2226437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C7C74C2-0D21-2048-8F69-D4F774D5B75D}"/>
              </a:ext>
            </a:extLst>
          </p:cNvPr>
          <p:cNvSpPr txBox="1"/>
          <p:nvPr/>
        </p:nvSpPr>
        <p:spPr>
          <a:xfrm>
            <a:off x="1547663" y="3655945"/>
            <a:ext cx="6463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42FF083-0014-534A-BC43-5D3290824423}"/>
              </a:ext>
            </a:extLst>
          </p:cNvPr>
          <p:cNvSpPr/>
          <p:nvPr/>
        </p:nvSpPr>
        <p:spPr>
          <a:xfrm>
            <a:off x="3851920" y="2996675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B088AB8-C685-4847-8A36-ADC904C8D932}"/>
              </a:ext>
            </a:extLst>
          </p:cNvPr>
          <p:cNvSpPr/>
          <p:nvPr/>
        </p:nvSpPr>
        <p:spPr>
          <a:xfrm>
            <a:off x="5995315" y="2987679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endParaRPr kumimoji="1"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85F2BB7-CCA1-8A48-86F0-65E1ECFA3F34}"/>
              </a:ext>
            </a:extLst>
          </p:cNvPr>
          <p:cNvSpPr/>
          <p:nvPr/>
        </p:nvSpPr>
        <p:spPr>
          <a:xfrm>
            <a:off x="2291653" y="3012047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EA6C22F-A5AF-6B4A-B16A-B0F9B0CEA292}"/>
              </a:ext>
            </a:extLst>
          </p:cNvPr>
          <p:cNvSpPr/>
          <p:nvPr/>
        </p:nvSpPr>
        <p:spPr>
          <a:xfrm>
            <a:off x="1748022" y="3012047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6160DD3-EDAE-FD49-BA70-D1B328590C3F}"/>
              </a:ext>
            </a:extLst>
          </p:cNvPr>
          <p:cNvSpPr/>
          <p:nvPr/>
        </p:nvSpPr>
        <p:spPr>
          <a:xfrm>
            <a:off x="5450629" y="2980765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E3B56A49-B293-CD49-88F4-42914597AD7A}"/>
              </a:ext>
            </a:extLst>
          </p:cNvPr>
          <p:cNvSpPr/>
          <p:nvPr/>
        </p:nvSpPr>
        <p:spPr>
          <a:xfrm>
            <a:off x="4379074" y="2987679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35BB786F-7AB9-BD4E-B796-E640F5FE3231}"/>
              </a:ext>
            </a:extLst>
          </p:cNvPr>
          <p:cNvSpPr/>
          <p:nvPr/>
        </p:nvSpPr>
        <p:spPr>
          <a:xfrm>
            <a:off x="4902385" y="2980765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30A7835C-25BE-9649-B69D-0B9BD7FEBB35}"/>
              </a:ext>
            </a:extLst>
          </p:cNvPr>
          <p:cNvSpPr/>
          <p:nvPr/>
        </p:nvSpPr>
        <p:spPr>
          <a:xfrm>
            <a:off x="3301705" y="3003414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05B845FE-A89A-CA4E-9057-4EC70C661DC6}"/>
              </a:ext>
            </a:extLst>
          </p:cNvPr>
          <p:cNvSpPr/>
          <p:nvPr/>
        </p:nvSpPr>
        <p:spPr>
          <a:xfrm>
            <a:off x="2798753" y="3002937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4669C30D-AA97-6142-A370-6D0E48BED009}"/>
              </a:ext>
            </a:extLst>
          </p:cNvPr>
          <p:cNvSpPr txBox="1"/>
          <p:nvPr/>
        </p:nvSpPr>
        <p:spPr>
          <a:xfrm>
            <a:off x="3122555" y="365556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086DDDD-04B3-0341-960D-69494245FD3E}"/>
              </a:ext>
            </a:extLst>
          </p:cNvPr>
          <p:cNvSpPr txBox="1"/>
          <p:nvPr/>
        </p:nvSpPr>
        <p:spPr>
          <a:xfrm>
            <a:off x="4736304" y="365556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</p:spTree>
    <p:extLst>
      <p:ext uri="{BB962C8B-B14F-4D97-AF65-F5344CB8AC3E}">
        <p14:creationId xmlns:p14="http://schemas.microsoft.com/office/powerpoint/2010/main" val="4046519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快速排序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6BEB6BC-1769-E64A-B27B-D24B0B95079E}"/>
              </a:ext>
            </a:extLst>
          </p:cNvPr>
          <p:cNvSpPr txBox="1"/>
          <p:nvPr/>
        </p:nvSpPr>
        <p:spPr>
          <a:xfrm>
            <a:off x="628650" y="699542"/>
            <a:ext cx="2040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快速排序排序思路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42FF083-0014-534A-BC43-5D3290824423}"/>
              </a:ext>
            </a:extLst>
          </p:cNvPr>
          <p:cNvSpPr/>
          <p:nvPr/>
        </p:nvSpPr>
        <p:spPr>
          <a:xfrm>
            <a:off x="3851920" y="1531339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8B088AB8-C685-4847-8A36-ADC904C8D932}"/>
              </a:ext>
            </a:extLst>
          </p:cNvPr>
          <p:cNvSpPr/>
          <p:nvPr/>
        </p:nvSpPr>
        <p:spPr>
          <a:xfrm>
            <a:off x="5867847" y="1515429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endParaRPr kumimoji="1"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85F2BB7-CCA1-8A48-86F0-65E1ECFA3F34}"/>
              </a:ext>
            </a:extLst>
          </p:cNvPr>
          <p:cNvSpPr/>
          <p:nvPr/>
        </p:nvSpPr>
        <p:spPr>
          <a:xfrm>
            <a:off x="2291653" y="1546711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EA6C22F-A5AF-6B4A-B16A-B0F9B0CEA292}"/>
              </a:ext>
            </a:extLst>
          </p:cNvPr>
          <p:cNvSpPr/>
          <p:nvPr/>
        </p:nvSpPr>
        <p:spPr>
          <a:xfrm>
            <a:off x="1748022" y="1546711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6160DD3-EDAE-FD49-BA70-D1B328590C3F}"/>
              </a:ext>
            </a:extLst>
          </p:cNvPr>
          <p:cNvSpPr/>
          <p:nvPr/>
        </p:nvSpPr>
        <p:spPr>
          <a:xfrm>
            <a:off x="5407191" y="1512398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E3B56A49-B293-CD49-88F4-42914597AD7A}"/>
              </a:ext>
            </a:extLst>
          </p:cNvPr>
          <p:cNvSpPr/>
          <p:nvPr/>
        </p:nvSpPr>
        <p:spPr>
          <a:xfrm>
            <a:off x="4379074" y="1522343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35BB786F-7AB9-BD4E-B796-E640F5FE3231}"/>
              </a:ext>
            </a:extLst>
          </p:cNvPr>
          <p:cNvSpPr/>
          <p:nvPr/>
        </p:nvSpPr>
        <p:spPr>
          <a:xfrm>
            <a:off x="4902385" y="1515429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30A7835C-25BE-9649-B69D-0B9BD7FEBB35}"/>
              </a:ext>
            </a:extLst>
          </p:cNvPr>
          <p:cNvSpPr/>
          <p:nvPr/>
        </p:nvSpPr>
        <p:spPr>
          <a:xfrm>
            <a:off x="3301705" y="1538078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05B845FE-A89A-CA4E-9057-4EC70C661DC6}"/>
              </a:ext>
            </a:extLst>
          </p:cNvPr>
          <p:cNvSpPr/>
          <p:nvPr/>
        </p:nvSpPr>
        <p:spPr>
          <a:xfrm>
            <a:off x="2798753" y="1537601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086DDDD-04B3-0341-960D-69494245FD3E}"/>
              </a:ext>
            </a:extLst>
          </p:cNvPr>
          <p:cNvSpPr txBox="1"/>
          <p:nvPr/>
        </p:nvSpPr>
        <p:spPr>
          <a:xfrm>
            <a:off x="5271479" y="221171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2A9D99D6-3C18-7A4D-8399-B6E1F493684C}"/>
              </a:ext>
            </a:extLst>
          </p:cNvPr>
          <p:cNvSpPr/>
          <p:nvPr/>
        </p:nvSpPr>
        <p:spPr>
          <a:xfrm>
            <a:off x="3851920" y="2928106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367B0883-364D-2D4E-A1EA-96001EAA0E23}"/>
              </a:ext>
            </a:extLst>
          </p:cNvPr>
          <p:cNvSpPr/>
          <p:nvPr/>
        </p:nvSpPr>
        <p:spPr>
          <a:xfrm>
            <a:off x="5425696" y="2912196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8</a:t>
            </a:r>
            <a:endParaRPr kumimoji="1" lang="zh-CN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05855A9-5D99-5B4A-90E0-4C2B859DA9D7}"/>
              </a:ext>
            </a:extLst>
          </p:cNvPr>
          <p:cNvSpPr/>
          <p:nvPr/>
        </p:nvSpPr>
        <p:spPr>
          <a:xfrm>
            <a:off x="2291653" y="2943478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8EA1B93A-55C6-F040-95AB-6EDD501E4FC7}"/>
              </a:ext>
            </a:extLst>
          </p:cNvPr>
          <p:cNvSpPr/>
          <p:nvPr/>
        </p:nvSpPr>
        <p:spPr>
          <a:xfrm>
            <a:off x="1748022" y="2943478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02272A5B-821D-DC4D-B6A0-2E98D2E627A4}"/>
              </a:ext>
            </a:extLst>
          </p:cNvPr>
          <p:cNvSpPr/>
          <p:nvPr/>
        </p:nvSpPr>
        <p:spPr>
          <a:xfrm>
            <a:off x="5910094" y="2899733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0974440-5115-4241-9FC1-D3E7D5F22D63}"/>
              </a:ext>
            </a:extLst>
          </p:cNvPr>
          <p:cNvSpPr/>
          <p:nvPr/>
        </p:nvSpPr>
        <p:spPr>
          <a:xfrm>
            <a:off x="4379074" y="2919110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E545734F-4BA0-424F-A4B0-3153BDB964C0}"/>
              </a:ext>
            </a:extLst>
          </p:cNvPr>
          <p:cNvSpPr/>
          <p:nvPr/>
        </p:nvSpPr>
        <p:spPr>
          <a:xfrm>
            <a:off x="4902385" y="2912196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7</a:t>
            </a:r>
            <a:endParaRPr kumimoji="1" lang="zh-CN" altLang="en-US" dirty="0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80CF9EC2-6262-094F-A9FD-BBBFDA23EF2E}"/>
              </a:ext>
            </a:extLst>
          </p:cNvPr>
          <p:cNvSpPr/>
          <p:nvPr/>
        </p:nvSpPr>
        <p:spPr>
          <a:xfrm>
            <a:off x="3301705" y="2934845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4</a:t>
            </a:r>
            <a:endParaRPr kumimoji="1" lang="zh-CN" altLang="en-US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AD51844F-EC6A-8940-AE5E-739C00BE86AF}"/>
              </a:ext>
            </a:extLst>
          </p:cNvPr>
          <p:cNvSpPr/>
          <p:nvPr/>
        </p:nvSpPr>
        <p:spPr>
          <a:xfrm>
            <a:off x="2798753" y="2934368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F08EC5D1-143E-564D-A3EE-951A5CD98D92}"/>
              </a:ext>
            </a:extLst>
          </p:cNvPr>
          <p:cNvSpPr txBox="1"/>
          <p:nvPr/>
        </p:nvSpPr>
        <p:spPr>
          <a:xfrm>
            <a:off x="5730944" y="3632845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</p:spTree>
    <p:extLst>
      <p:ext uri="{BB962C8B-B14F-4D97-AF65-F5344CB8AC3E}">
        <p14:creationId xmlns:p14="http://schemas.microsoft.com/office/powerpoint/2010/main" val="74064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>
            <a:extLst>
              <a:ext uri="{FF2B5EF4-FFF2-40B4-BE49-F238E27FC236}">
                <a16:creationId xmlns:a16="http://schemas.microsoft.com/office/drawing/2014/main" id="{ECA5DB85-4D1B-F94E-AE38-EC001B4AB1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2988" y="1924050"/>
            <a:ext cx="17208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zh-CN" altLang="en-US" sz="3200" b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</a:t>
            </a:r>
            <a:endParaRPr lang="zh-TW" altLang="zh-CN" sz="3200" b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379A152-73CE-0C4D-A65E-21005E5A9657}"/>
              </a:ext>
            </a:extLst>
          </p:cNvPr>
          <p:cNvCxnSpPr/>
          <p:nvPr/>
        </p:nvCxnSpPr>
        <p:spPr>
          <a:xfrm>
            <a:off x="3348038" y="1384300"/>
            <a:ext cx="0" cy="24479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>
            <a:extLst>
              <a:ext uri="{FF2B5EF4-FFF2-40B4-BE49-F238E27FC236}">
                <a16:creationId xmlns:a16="http://schemas.microsoft.com/office/drawing/2014/main" id="{9B796E08-29D5-3E45-AE6E-09295A5E0AAA}"/>
              </a:ext>
            </a:extLst>
          </p:cNvPr>
          <p:cNvSpPr/>
          <p:nvPr/>
        </p:nvSpPr>
        <p:spPr>
          <a:xfrm>
            <a:off x="3311525" y="1347788"/>
            <a:ext cx="73025" cy="7143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37F08FF3-A491-9841-8E3E-55FCE5A6AFA8}"/>
              </a:ext>
            </a:extLst>
          </p:cNvPr>
          <p:cNvSpPr/>
          <p:nvPr/>
        </p:nvSpPr>
        <p:spPr>
          <a:xfrm>
            <a:off x="3311525" y="3832225"/>
            <a:ext cx="73025" cy="7143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标题占位符 1">
            <a:extLst>
              <a:ext uri="{FF2B5EF4-FFF2-40B4-BE49-F238E27FC236}">
                <a16:creationId xmlns:a16="http://schemas.microsoft.com/office/drawing/2014/main" id="{A61C9820-4E47-E048-BEA5-E766D7E653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8888" y="2573338"/>
            <a:ext cx="2116137" cy="51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>
              <a:defRPr/>
            </a:pPr>
            <a:r>
              <a:rPr lang="en-US" altLang="zh-CN" sz="24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TARGET</a:t>
            </a:r>
            <a:endParaRPr lang="zh-TW" altLang="zh-CN" sz="2400" b="1" kern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1F0566F-C64E-D14B-B78A-20E6536C3895}"/>
              </a:ext>
            </a:extLst>
          </p:cNvPr>
          <p:cNvSpPr/>
          <p:nvPr/>
        </p:nvSpPr>
        <p:spPr>
          <a:xfrm>
            <a:off x="3851920" y="2058223"/>
            <a:ext cx="2789546" cy="5627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dirty="0">
                <a:latin typeface="微软雅黑" charset="-122"/>
                <a:ea typeface="微软雅黑" charset="-122"/>
              </a:rPr>
              <a:t> 知道什么是算法稳定性</a:t>
            </a:r>
            <a:endParaRPr lang="en-US" altLang="zh-CN" dirty="0"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22311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快速排序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6BEB6BC-1769-E64A-B27B-D24B0B95079E}"/>
              </a:ext>
            </a:extLst>
          </p:cNvPr>
          <p:cNvSpPr txBox="1"/>
          <p:nvPr/>
        </p:nvSpPr>
        <p:spPr>
          <a:xfrm>
            <a:off x="628650" y="69954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最差时间复杂度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61900F5-17CE-F94E-BE50-6C4E9CD88FFE}"/>
              </a:ext>
            </a:extLst>
          </p:cNvPr>
          <p:cNvSpPr/>
          <p:nvPr/>
        </p:nvSpPr>
        <p:spPr>
          <a:xfrm>
            <a:off x="2699792" y="1203598"/>
            <a:ext cx="2520280" cy="432048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301D23D-65CD-F642-B4DE-4BED56323727}"/>
              </a:ext>
            </a:extLst>
          </p:cNvPr>
          <p:cNvSpPr/>
          <p:nvPr/>
        </p:nvSpPr>
        <p:spPr>
          <a:xfrm>
            <a:off x="3203848" y="1772534"/>
            <a:ext cx="2016224" cy="432048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2119A0A-9410-BF42-90DD-3E0E570F5CF6}"/>
              </a:ext>
            </a:extLst>
          </p:cNvPr>
          <p:cNvSpPr/>
          <p:nvPr/>
        </p:nvSpPr>
        <p:spPr>
          <a:xfrm>
            <a:off x="3697545" y="2337377"/>
            <a:ext cx="1522527" cy="432048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BFA1233-D159-B64D-88F7-BAAAB0C84752}"/>
              </a:ext>
            </a:extLst>
          </p:cNvPr>
          <p:cNvSpPr/>
          <p:nvPr/>
        </p:nvSpPr>
        <p:spPr>
          <a:xfrm>
            <a:off x="2699792" y="1203598"/>
            <a:ext cx="504056" cy="432048"/>
          </a:xfrm>
          <a:prstGeom prst="rect">
            <a:avLst/>
          </a:prstGeom>
          <a:solidFill>
            <a:srgbClr val="FF000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410C728D-6F35-3F45-B0D3-820B835716FF}"/>
              </a:ext>
            </a:extLst>
          </p:cNvPr>
          <p:cNvSpPr txBox="1"/>
          <p:nvPr/>
        </p:nvSpPr>
        <p:spPr>
          <a:xfrm>
            <a:off x="2662753" y="4227934"/>
            <a:ext cx="1829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层数代表排序的轮数 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endParaRPr kumimoji="1" lang="en-US" altLang="zh-CN" sz="1200" baseline="-25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每一轮比较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次</a:t>
            </a:r>
            <a:endParaRPr kumimoji="1" lang="en-US" altLang="zh-CN" sz="12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最差时间复杂度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O(n</a:t>
            </a:r>
            <a:r>
              <a:rPr kumimoji="1" lang="en-US" altLang="zh-CN" sz="120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2C1A83A6-A06B-8F46-9CE6-95AC1B224D14}"/>
              </a:ext>
            </a:extLst>
          </p:cNvPr>
          <p:cNvSpPr/>
          <p:nvPr/>
        </p:nvSpPr>
        <p:spPr>
          <a:xfrm>
            <a:off x="4201600" y="2939858"/>
            <a:ext cx="1018472" cy="432048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A31639B-3067-264B-84D1-728F7BAE5558}"/>
              </a:ext>
            </a:extLst>
          </p:cNvPr>
          <p:cNvSpPr/>
          <p:nvPr/>
        </p:nvSpPr>
        <p:spPr>
          <a:xfrm>
            <a:off x="3203848" y="1775281"/>
            <a:ext cx="504056" cy="432048"/>
          </a:xfrm>
          <a:prstGeom prst="rect">
            <a:avLst/>
          </a:prstGeom>
          <a:solidFill>
            <a:srgbClr val="FF000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C93C16C-CCAD-4C43-8163-E93C5A59FED2}"/>
              </a:ext>
            </a:extLst>
          </p:cNvPr>
          <p:cNvSpPr/>
          <p:nvPr/>
        </p:nvSpPr>
        <p:spPr>
          <a:xfrm>
            <a:off x="3697544" y="2337377"/>
            <a:ext cx="504056" cy="432048"/>
          </a:xfrm>
          <a:prstGeom prst="rect">
            <a:avLst/>
          </a:prstGeom>
          <a:solidFill>
            <a:srgbClr val="FF000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CF0B338-A45B-3548-8732-C5F8A0CBD1A7}"/>
              </a:ext>
            </a:extLst>
          </p:cNvPr>
          <p:cNvSpPr/>
          <p:nvPr/>
        </p:nvSpPr>
        <p:spPr>
          <a:xfrm>
            <a:off x="4201600" y="2939858"/>
            <a:ext cx="504056" cy="432048"/>
          </a:xfrm>
          <a:prstGeom prst="rect">
            <a:avLst/>
          </a:prstGeom>
          <a:solidFill>
            <a:srgbClr val="FF000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59A2D76-EC1D-0846-A5BD-C2B7BC5E4BBB}"/>
              </a:ext>
            </a:extLst>
          </p:cNvPr>
          <p:cNvSpPr/>
          <p:nvPr/>
        </p:nvSpPr>
        <p:spPr>
          <a:xfrm>
            <a:off x="4716016" y="3505261"/>
            <a:ext cx="504056" cy="432048"/>
          </a:xfrm>
          <a:prstGeom prst="rect">
            <a:avLst/>
          </a:prstGeom>
          <a:solidFill>
            <a:srgbClr val="FF000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08679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快速排序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6BEB6BC-1769-E64A-B27B-D24B0B95079E}"/>
              </a:ext>
            </a:extLst>
          </p:cNvPr>
          <p:cNvSpPr txBox="1"/>
          <p:nvPr/>
        </p:nvSpPr>
        <p:spPr>
          <a:xfrm>
            <a:off x="628650" y="69954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最优时间复杂度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61900F5-17CE-F94E-BE50-6C4E9CD88FFE}"/>
              </a:ext>
            </a:extLst>
          </p:cNvPr>
          <p:cNvSpPr/>
          <p:nvPr/>
        </p:nvSpPr>
        <p:spPr>
          <a:xfrm>
            <a:off x="2195736" y="1365963"/>
            <a:ext cx="4320480" cy="432048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301D23D-65CD-F642-B4DE-4BED56323727}"/>
              </a:ext>
            </a:extLst>
          </p:cNvPr>
          <p:cNvSpPr/>
          <p:nvPr/>
        </p:nvSpPr>
        <p:spPr>
          <a:xfrm>
            <a:off x="2195736" y="1934899"/>
            <a:ext cx="4320480" cy="432048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95E6C2BB-1064-7342-B0E0-39888F36567D}"/>
              </a:ext>
            </a:extLst>
          </p:cNvPr>
          <p:cNvCxnSpPr>
            <a:stCxn id="25" idx="0"/>
          </p:cNvCxnSpPr>
          <p:nvPr/>
        </p:nvCxnSpPr>
        <p:spPr>
          <a:xfrm>
            <a:off x="4355976" y="1934899"/>
            <a:ext cx="0" cy="4279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A2119A0A-9410-BF42-90DD-3E0E570F5CF6}"/>
              </a:ext>
            </a:extLst>
          </p:cNvPr>
          <p:cNvSpPr/>
          <p:nvPr/>
        </p:nvSpPr>
        <p:spPr>
          <a:xfrm>
            <a:off x="2195736" y="2499742"/>
            <a:ext cx="4320480" cy="432048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A6E3D87F-E46A-194F-99D5-87494C800527}"/>
              </a:ext>
            </a:extLst>
          </p:cNvPr>
          <p:cNvCxnSpPr>
            <a:stCxn id="34" idx="0"/>
          </p:cNvCxnSpPr>
          <p:nvPr/>
        </p:nvCxnSpPr>
        <p:spPr>
          <a:xfrm>
            <a:off x="4355976" y="2499742"/>
            <a:ext cx="0" cy="4279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CA79585A-C4C9-9646-BEFF-A053883E3E06}"/>
              </a:ext>
            </a:extLst>
          </p:cNvPr>
          <p:cNvSpPr/>
          <p:nvPr/>
        </p:nvSpPr>
        <p:spPr>
          <a:xfrm>
            <a:off x="2195736" y="3060492"/>
            <a:ext cx="4320480" cy="432048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8" name="直线连接符 37">
            <a:extLst>
              <a:ext uri="{FF2B5EF4-FFF2-40B4-BE49-F238E27FC236}">
                <a16:creationId xmlns:a16="http://schemas.microsoft.com/office/drawing/2014/main" id="{46CF64E1-8BE8-2644-A3AB-C646BF642732}"/>
              </a:ext>
            </a:extLst>
          </p:cNvPr>
          <p:cNvCxnSpPr/>
          <p:nvPr/>
        </p:nvCxnSpPr>
        <p:spPr>
          <a:xfrm>
            <a:off x="4355976" y="3060492"/>
            <a:ext cx="0" cy="4279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线连接符 39">
            <a:extLst>
              <a:ext uri="{FF2B5EF4-FFF2-40B4-BE49-F238E27FC236}">
                <a16:creationId xmlns:a16="http://schemas.microsoft.com/office/drawing/2014/main" id="{1A56ABA3-5824-5E43-9AF0-14E5670F5A70}"/>
              </a:ext>
            </a:extLst>
          </p:cNvPr>
          <p:cNvCxnSpPr/>
          <p:nvPr/>
        </p:nvCxnSpPr>
        <p:spPr>
          <a:xfrm>
            <a:off x="3275856" y="2499741"/>
            <a:ext cx="0" cy="4279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>
            <a:extLst>
              <a:ext uri="{FF2B5EF4-FFF2-40B4-BE49-F238E27FC236}">
                <a16:creationId xmlns:a16="http://schemas.microsoft.com/office/drawing/2014/main" id="{C1F6BB7C-2B77-F546-8183-11ADCE5AF340}"/>
              </a:ext>
            </a:extLst>
          </p:cNvPr>
          <p:cNvCxnSpPr/>
          <p:nvPr/>
        </p:nvCxnSpPr>
        <p:spPr>
          <a:xfrm>
            <a:off x="5580112" y="2499740"/>
            <a:ext cx="0" cy="4279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连接符 41">
            <a:extLst>
              <a:ext uri="{FF2B5EF4-FFF2-40B4-BE49-F238E27FC236}">
                <a16:creationId xmlns:a16="http://schemas.microsoft.com/office/drawing/2014/main" id="{E3EFB544-3F53-3341-9551-4F6B2C3C1A52}"/>
              </a:ext>
            </a:extLst>
          </p:cNvPr>
          <p:cNvCxnSpPr/>
          <p:nvPr/>
        </p:nvCxnSpPr>
        <p:spPr>
          <a:xfrm>
            <a:off x="3275856" y="3060491"/>
            <a:ext cx="0" cy="4279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连接符 43">
            <a:extLst>
              <a:ext uri="{FF2B5EF4-FFF2-40B4-BE49-F238E27FC236}">
                <a16:creationId xmlns:a16="http://schemas.microsoft.com/office/drawing/2014/main" id="{34A8018C-7397-944C-A479-D861CBA8B6B4}"/>
              </a:ext>
            </a:extLst>
          </p:cNvPr>
          <p:cNvCxnSpPr/>
          <p:nvPr/>
        </p:nvCxnSpPr>
        <p:spPr>
          <a:xfrm>
            <a:off x="5576615" y="3060491"/>
            <a:ext cx="0" cy="4279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线连接符 59">
            <a:extLst>
              <a:ext uri="{FF2B5EF4-FFF2-40B4-BE49-F238E27FC236}">
                <a16:creationId xmlns:a16="http://schemas.microsoft.com/office/drawing/2014/main" id="{4191D4B7-6A61-8E48-A5B8-71A7EABF7595}"/>
              </a:ext>
            </a:extLst>
          </p:cNvPr>
          <p:cNvCxnSpPr/>
          <p:nvPr/>
        </p:nvCxnSpPr>
        <p:spPr>
          <a:xfrm>
            <a:off x="2699792" y="3046115"/>
            <a:ext cx="0" cy="4279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连接符 60">
            <a:extLst>
              <a:ext uri="{FF2B5EF4-FFF2-40B4-BE49-F238E27FC236}">
                <a16:creationId xmlns:a16="http://schemas.microsoft.com/office/drawing/2014/main" id="{7BCA0D0E-6CFA-5243-94F6-3493754C7A69}"/>
              </a:ext>
            </a:extLst>
          </p:cNvPr>
          <p:cNvCxnSpPr/>
          <p:nvPr/>
        </p:nvCxnSpPr>
        <p:spPr>
          <a:xfrm>
            <a:off x="3851920" y="3060491"/>
            <a:ext cx="0" cy="4279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线连接符 61">
            <a:extLst>
              <a:ext uri="{FF2B5EF4-FFF2-40B4-BE49-F238E27FC236}">
                <a16:creationId xmlns:a16="http://schemas.microsoft.com/office/drawing/2014/main" id="{B854AB59-50ED-0F48-976E-680D34255394}"/>
              </a:ext>
            </a:extLst>
          </p:cNvPr>
          <p:cNvCxnSpPr/>
          <p:nvPr/>
        </p:nvCxnSpPr>
        <p:spPr>
          <a:xfrm>
            <a:off x="5004048" y="3060491"/>
            <a:ext cx="0" cy="4279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连接符 62">
            <a:extLst>
              <a:ext uri="{FF2B5EF4-FFF2-40B4-BE49-F238E27FC236}">
                <a16:creationId xmlns:a16="http://schemas.microsoft.com/office/drawing/2014/main" id="{311F60E0-14E4-144E-974B-2F4DF5E3906C}"/>
              </a:ext>
            </a:extLst>
          </p:cNvPr>
          <p:cNvCxnSpPr/>
          <p:nvPr/>
        </p:nvCxnSpPr>
        <p:spPr>
          <a:xfrm>
            <a:off x="6084168" y="3060490"/>
            <a:ext cx="0" cy="42795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39675224-6E7C-094B-BB47-2853AE2DD9CC}"/>
              </a:ext>
            </a:extLst>
          </p:cNvPr>
          <p:cNvSpPr txBox="1"/>
          <p:nvPr/>
        </p:nvSpPr>
        <p:spPr>
          <a:xfrm>
            <a:off x="1387333" y="1449958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19A215-767A-D64C-A757-05B69DB3405A}"/>
              </a:ext>
            </a:extLst>
          </p:cNvPr>
          <p:cNvSpPr txBox="1"/>
          <p:nvPr/>
        </p:nvSpPr>
        <p:spPr>
          <a:xfrm>
            <a:off x="1379863" y="2010376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n/2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D00670A-6F04-A04A-B01F-922337A9C10A}"/>
              </a:ext>
            </a:extLst>
          </p:cNvPr>
          <p:cNvSpPr txBox="1"/>
          <p:nvPr/>
        </p:nvSpPr>
        <p:spPr>
          <a:xfrm>
            <a:off x="1387333" y="2570794"/>
            <a:ext cx="590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n/2/2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BFA1233-D159-B64D-88F7-BAAAB0C84752}"/>
              </a:ext>
            </a:extLst>
          </p:cNvPr>
          <p:cNvSpPr/>
          <p:nvPr/>
        </p:nvSpPr>
        <p:spPr>
          <a:xfrm>
            <a:off x="2195736" y="1365963"/>
            <a:ext cx="504056" cy="432048"/>
          </a:xfrm>
          <a:prstGeom prst="rect">
            <a:avLst/>
          </a:prstGeom>
          <a:solidFill>
            <a:srgbClr val="FF000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2F02F209-0DF0-6F46-83CA-CE974F762CF6}"/>
              </a:ext>
            </a:extLst>
          </p:cNvPr>
          <p:cNvSpPr txBox="1"/>
          <p:nvPr/>
        </p:nvSpPr>
        <p:spPr>
          <a:xfrm>
            <a:off x="1387333" y="3164408"/>
            <a:ext cx="7457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n/2/2/2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410C728D-6F35-3F45-B0D3-820B835716FF}"/>
              </a:ext>
            </a:extLst>
          </p:cNvPr>
          <p:cNvSpPr txBox="1"/>
          <p:nvPr/>
        </p:nvSpPr>
        <p:spPr>
          <a:xfrm>
            <a:off x="1379863" y="3887183"/>
            <a:ext cx="46522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n/2/2/2...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=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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  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1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*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2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*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2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*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2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*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...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 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=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 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n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  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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  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2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的多少次方为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n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 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</a:t>
            </a: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 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log</a:t>
            </a:r>
            <a:r>
              <a:rPr kumimoji="1" lang="en-US" altLang="zh-CN" sz="1200" baseline="-25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2</a:t>
            </a:r>
            <a:r>
              <a:rPr kumimoji="1" lang="en-US" altLang="zh-CN" sz="1200" baseline="30000" dirty="0">
                <a:latin typeface="Microsoft YaHei" panose="020B0503020204020204" pitchFamily="34" charset="-122"/>
                <a:ea typeface="Microsoft YaHei" panose="020B0503020204020204" pitchFamily="34" charset="-122"/>
                <a:sym typeface="Wingdings" pitchFamily="2" charset="2"/>
              </a:rPr>
              <a:t>n</a:t>
            </a:r>
            <a:endParaRPr kumimoji="1"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层数代表排序的轮数 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2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log</a:t>
            </a:r>
            <a:r>
              <a:rPr kumimoji="1" lang="en-US" altLang="zh-CN" sz="1200" baseline="-250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endParaRPr kumimoji="1" lang="en-US" altLang="zh-CN" sz="1200" baseline="-25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每一轮比较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次</a:t>
            </a:r>
            <a:endParaRPr kumimoji="1" lang="en-US" altLang="zh-CN" sz="12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最优时间复杂度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O(</a:t>
            </a:r>
            <a:r>
              <a:rPr kumimoji="1" lang="en-US" altLang="zh-CN" sz="12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nlog</a:t>
            </a:r>
            <a:r>
              <a:rPr kumimoji="1" lang="en-US" altLang="zh-CN" sz="1200" baseline="-250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057352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快速排序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6BEB6BC-1769-E64A-B27B-D24B0B95079E}"/>
              </a:ext>
            </a:extLst>
          </p:cNvPr>
          <p:cNvSpPr txBox="1"/>
          <p:nvPr/>
        </p:nvSpPr>
        <p:spPr>
          <a:xfrm>
            <a:off x="628650" y="69954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算法稳定性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3A52513-F33B-B848-8F5C-8F1875429B18}"/>
              </a:ext>
            </a:extLst>
          </p:cNvPr>
          <p:cNvSpPr/>
          <p:nvPr/>
        </p:nvSpPr>
        <p:spPr>
          <a:xfrm>
            <a:off x="3384880" y="1851670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843D818E-F930-8B4C-923C-DA5D2BDFEC8B}"/>
              </a:ext>
            </a:extLst>
          </p:cNvPr>
          <p:cNvSpPr/>
          <p:nvPr/>
        </p:nvSpPr>
        <p:spPr>
          <a:xfrm>
            <a:off x="4067944" y="1851670"/>
            <a:ext cx="288032" cy="5760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6AF1832B-4206-E043-9D2F-25E7DE697E55}"/>
              </a:ext>
            </a:extLst>
          </p:cNvPr>
          <p:cNvSpPr/>
          <p:nvPr/>
        </p:nvSpPr>
        <p:spPr>
          <a:xfrm>
            <a:off x="4747354" y="1851670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9087792-F4C1-0340-B9D2-C366D658C994}"/>
              </a:ext>
            </a:extLst>
          </p:cNvPr>
          <p:cNvSpPr txBox="1"/>
          <p:nvPr/>
        </p:nvSpPr>
        <p:spPr>
          <a:xfrm>
            <a:off x="3205730" y="2520457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分界值</a:t>
            </a:r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6FF9B4E9-80CD-F245-A51D-BEAB43CB381A}"/>
              </a:ext>
            </a:extLst>
          </p:cNvPr>
          <p:cNvCxnSpPr/>
          <p:nvPr/>
        </p:nvCxnSpPr>
        <p:spPr>
          <a:xfrm flipV="1">
            <a:off x="3517722" y="2849019"/>
            <a:ext cx="0" cy="1008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82FBDD32-17B4-3F48-8A67-8CCF1109979F}"/>
              </a:ext>
            </a:extLst>
          </p:cNvPr>
          <p:cNvCxnSpPr/>
          <p:nvPr/>
        </p:nvCxnSpPr>
        <p:spPr>
          <a:xfrm flipV="1">
            <a:off x="4891370" y="2849019"/>
            <a:ext cx="0" cy="1008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椭圆 7">
            <a:extLst>
              <a:ext uri="{FF2B5EF4-FFF2-40B4-BE49-F238E27FC236}">
                <a16:creationId xmlns:a16="http://schemas.microsoft.com/office/drawing/2014/main" id="{BD6D2151-319C-9443-BABB-6D1E8DBC878F}"/>
              </a:ext>
            </a:extLst>
          </p:cNvPr>
          <p:cNvSpPr/>
          <p:nvPr/>
        </p:nvSpPr>
        <p:spPr>
          <a:xfrm>
            <a:off x="3429071" y="1412262"/>
            <a:ext cx="177302" cy="206732"/>
          </a:xfrm>
          <a:prstGeom prst="ellipse">
            <a:avLst/>
          </a:prstGeom>
          <a:solidFill>
            <a:srgbClr val="FF000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219EBFC6-F37A-2B4E-A371-F75023058DBA}"/>
              </a:ext>
            </a:extLst>
          </p:cNvPr>
          <p:cNvSpPr/>
          <p:nvPr/>
        </p:nvSpPr>
        <p:spPr>
          <a:xfrm>
            <a:off x="4109304" y="1429662"/>
            <a:ext cx="177302" cy="206732"/>
          </a:xfrm>
          <a:prstGeom prst="ellipse">
            <a:avLst/>
          </a:prstGeom>
          <a:solidFill>
            <a:srgbClr val="FF000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8E8AE836-99A3-6A4A-A59F-FA61CDB9CDB1}"/>
              </a:ext>
            </a:extLst>
          </p:cNvPr>
          <p:cNvSpPr/>
          <p:nvPr/>
        </p:nvSpPr>
        <p:spPr>
          <a:xfrm>
            <a:off x="4790678" y="1409736"/>
            <a:ext cx="177302" cy="206732"/>
          </a:xfrm>
          <a:prstGeom prst="ellipse">
            <a:avLst/>
          </a:prstGeom>
          <a:solidFill>
            <a:srgbClr val="FF0000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D26A561-AE0B-E74F-8135-E05928483A5A}"/>
              </a:ext>
            </a:extLst>
          </p:cNvPr>
          <p:cNvSpPr/>
          <p:nvPr/>
        </p:nvSpPr>
        <p:spPr>
          <a:xfrm>
            <a:off x="3373706" y="698697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EBB042B-8290-A84A-A582-89296F0303E6}"/>
              </a:ext>
            </a:extLst>
          </p:cNvPr>
          <p:cNvSpPr/>
          <p:nvPr/>
        </p:nvSpPr>
        <p:spPr>
          <a:xfrm>
            <a:off x="3384880" y="1851670"/>
            <a:ext cx="288032" cy="576064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3E108F1E-7B79-9649-B3AE-8B512E9B5DE0}"/>
              </a:ext>
            </a:extLst>
          </p:cNvPr>
          <p:cNvCxnSpPr/>
          <p:nvPr/>
        </p:nvCxnSpPr>
        <p:spPr>
          <a:xfrm flipV="1">
            <a:off x="4211960" y="2849019"/>
            <a:ext cx="0" cy="1008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E6AEDDDB-9650-A54C-86D1-B4449711C4A4}"/>
              </a:ext>
            </a:extLst>
          </p:cNvPr>
          <p:cNvSpPr/>
          <p:nvPr/>
        </p:nvSpPr>
        <p:spPr>
          <a:xfrm>
            <a:off x="4747354" y="1851670"/>
            <a:ext cx="288032" cy="5760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5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8848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1" grpId="0" animBg="1"/>
      <p:bldP spid="52" grpId="0" animBg="1"/>
      <p:bldP spid="52" grpId="1" animBg="1"/>
      <p:bldP spid="5" grpId="0"/>
      <p:bldP spid="5" grpId="1"/>
      <p:bldP spid="8" grpId="0" animBg="1"/>
      <p:bldP spid="39" grpId="0" animBg="1"/>
      <p:bldP spid="40" grpId="0" animBg="1"/>
      <p:bldP spid="41" grpId="0" animBg="1"/>
      <p:bldP spid="41" grpId="1" animBg="1"/>
      <p:bldP spid="9" grpId="0" animBg="1"/>
      <p:bldP spid="1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D1C6595-999A-1543-80D7-CDA611562E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-19050"/>
            <a:ext cx="39433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>
              <a:defRPr/>
            </a:pPr>
            <a:r>
              <a:rPr lang="zh-CN" altLang="en-US" sz="2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TW" altLang="zh-CN" sz="2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A841CB3-CFC2-954A-8467-E220136B773D}"/>
              </a:ext>
            </a:extLst>
          </p:cNvPr>
          <p:cNvSpPr/>
          <p:nvPr/>
        </p:nvSpPr>
        <p:spPr>
          <a:xfrm rot="2700000">
            <a:off x="1363663" y="1519238"/>
            <a:ext cx="1544637" cy="154463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B3BD66B-B645-0A4A-84B2-3AEA194A3384}"/>
              </a:ext>
            </a:extLst>
          </p:cNvPr>
          <p:cNvSpPr/>
          <p:nvPr/>
        </p:nvSpPr>
        <p:spPr>
          <a:xfrm rot="2700000">
            <a:off x="1147763" y="1511300"/>
            <a:ext cx="1544638" cy="154463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标题占位符 1">
            <a:extLst>
              <a:ext uri="{FF2B5EF4-FFF2-40B4-BE49-F238E27FC236}">
                <a16:creationId xmlns:a16="http://schemas.microsoft.com/office/drawing/2014/main" id="{34AAA216-D336-E14B-81A1-9876E4765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25" y="1924050"/>
            <a:ext cx="38290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36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TW" altLang="zh-CN" sz="3600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606" name="TextBox 7">
            <a:extLst>
              <a:ext uri="{FF2B5EF4-FFF2-40B4-BE49-F238E27FC236}">
                <a16:creationId xmlns:a16="http://schemas.microsoft.com/office/drawing/2014/main" id="{D230A0FD-2A6D-0446-B3A9-3943886C84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9912" y="1707653"/>
            <a:ext cx="482453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kumimoji="1"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快速排序</a:t>
            </a:r>
            <a:r>
              <a:rPr kumimoji="1"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</a:p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将要排序的数据分割成独立的两部分，其中一部分的所有数据都比另外一部分的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所有数据都要小，然后再按此方法对这两部分数据分别进行快速排序，整个排序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过程可以</a:t>
            </a:r>
            <a:r>
              <a:rPr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递归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进行，以此达到整个数据变成有序序列</a:t>
            </a:r>
            <a:endParaRPr kumimoji="1" lang="en-US" altLang="zh-CN" sz="1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en-US" altLang="zh-CN" sz="1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最优时间复杂度</a:t>
            </a:r>
            <a:r>
              <a:rPr kumimoji="1"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O(</a:t>
            </a:r>
            <a:r>
              <a:rPr kumimoji="1" lang="en-US" altLang="zh-CN" sz="10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nlog</a:t>
            </a:r>
            <a:r>
              <a:rPr kumimoji="1" lang="en-US" altLang="zh-CN" sz="1000" baseline="-25000" dirty="0" err="1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</a:t>
            </a:r>
            <a:r>
              <a:rPr kumimoji="1"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kumimoji="1"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最差时间复杂度</a:t>
            </a:r>
            <a:r>
              <a:rPr kumimoji="1"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O(n</a:t>
            </a:r>
            <a:r>
              <a:rPr kumimoji="1" lang="en-US" altLang="zh-CN" sz="1000" baseline="30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r>
              <a:rPr kumimoji="1" lang="en-US" altLang="zh-CN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  <a:endParaRPr kumimoji="1"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算法稳定性</a:t>
            </a:r>
            <a:r>
              <a:rPr kumimoji="1"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kumimoji="1"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不稳定</a:t>
            </a:r>
          </a:p>
        </p:txBody>
      </p:sp>
    </p:spTree>
    <p:extLst>
      <p:ext uri="{BB962C8B-B14F-4D97-AF65-F5344CB8AC3E}">
        <p14:creationId xmlns:p14="http://schemas.microsoft.com/office/powerpoint/2010/main" val="15831892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1199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算法稳定性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639C6E4-B46D-4645-A988-DCF481DDE7CD}"/>
              </a:ext>
            </a:extLst>
          </p:cNvPr>
          <p:cNvSpPr txBox="1"/>
          <p:nvPr/>
        </p:nvSpPr>
        <p:spPr>
          <a:xfrm>
            <a:off x="628650" y="91556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排序算法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28D012D-0EE3-AA42-9782-328E5AF9FC04}"/>
              </a:ext>
            </a:extLst>
          </p:cNvPr>
          <p:cNvSpPr txBox="1"/>
          <p:nvPr/>
        </p:nvSpPr>
        <p:spPr>
          <a:xfrm>
            <a:off x="632642" y="1635646"/>
            <a:ext cx="70834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所谓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排序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，就是使一串记录，按照其中的某个或某些关键字的大小，递增或递减的排列起来的操作。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排序算法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，就是如何使得记录按照要求排列的方法。排序算法在很多领域得到相当地重视，尤其是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在大量数据的处理方面。一个优秀的算法可以节省大量的资源。在各个领域中考虑到数据的各种限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制和规范，要得到一个符合实际的优秀算法，得经过大量的推理和分析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7A7CCA-93AD-8744-A06A-58FE65992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92" y="2611161"/>
            <a:ext cx="3168352" cy="212118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44766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算法稳定性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639C6E4-B46D-4645-A988-DCF481DDE7CD}"/>
              </a:ext>
            </a:extLst>
          </p:cNvPr>
          <p:cNvSpPr txBox="1"/>
          <p:nvPr/>
        </p:nvSpPr>
        <p:spPr>
          <a:xfrm>
            <a:off x="628650" y="91556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算法的稳定性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6E5DAB7-F959-EB43-AB02-0BBB07164777}"/>
              </a:ext>
            </a:extLst>
          </p:cNvPr>
          <p:cNvSpPr/>
          <p:nvPr/>
        </p:nvSpPr>
        <p:spPr>
          <a:xfrm>
            <a:off x="711027" y="1672380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A08FA1B-21AE-4144-8D41-D7112E408FEB}"/>
              </a:ext>
            </a:extLst>
          </p:cNvPr>
          <p:cNvSpPr/>
          <p:nvPr/>
        </p:nvSpPr>
        <p:spPr>
          <a:xfrm>
            <a:off x="1496256" y="1672380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2633C81-2981-724D-B112-3F2E31B737F3}"/>
              </a:ext>
            </a:extLst>
          </p:cNvPr>
          <p:cNvSpPr/>
          <p:nvPr/>
        </p:nvSpPr>
        <p:spPr>
          <a:xfrm>
            <a:off x="2291544" y="1672380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691E4F3-02F1-1741-AB54-B68E9BFFC213}"/>
              </a:ext>
            </a:extLst>
          </p:cNvPr>
          <p:cNvSpPr/>
          <p:nvPr/>
        </p:nvSpPr>
        <p:spPr>
          <a:xfrm>
            <a:off x="3112144" y="1672380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1777DCB-3D87-2243-8CAE-FF1608D3FA4C}"/>
              </a:ext>
            </a:extLst>
          </p:cNvPr>
          <p:cNvSpPr/>
          <p:nvPr/>
        </p:nvSpPr>
        <p:spPr>
          <a:xfrm>
            <a:off x="3932744" y="1679993"/>
            <a:ext cx="486966" cy="5040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118AFB6-4B65-624C-8A94-D02A44365A1F}"/>
              </a:ext>
            </a:extLst>
          </p:cNvPr>
          <p:cNvSpPr txBox="1"/>
          <p:nvPr/>
        </p:nvSpPr>
        <p:spPr>
          <a:xfrm>
            <a:off x="628650" y="1387768"/>
            <a:ext cx="8370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无序数据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5C16492-C881-1E41-A4DE-AA0D6300E87A}"/>
              </a:ext>
            </a:extLst>
          </p:cNvPr>
          <p:cNvSpPr txBox="1"/>
          <p:nvPr/>
        </p:nvSpPr>
        <p:spPr>
          <a:xfrm>
            <a:off x="624177" y="2715766"/>
            <a:ext cx="12987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升序排序后数据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A15E35F-45EE-7F45-A8C1-94D3DC551F26}"/>
              </a:ext>
            </a:extLst>
          </p:cNvPr>
          <p:cNvSpPr/>
          <p:nvPr/>
        </p:nvSpPr>
        <p:spPr>
          <a:xfrm>
            <a:off x="714439" y="3203936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F2D5233-E191-E54F-83E0-A8E69CBA74AE}"/>
              </a:ext>
            </a:extLst>
          </p:cNvPr>
          <p:cNvSpPr/>
          <p:nvPr/>
        </p:nvSpPr>
        <p:spPr>
          <a:xfrm>
            <a:off x="1499668" y="3203936"/>
            <a:ext cx="486966" cy="5040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46AA8D3-3A25-3843-A20C-1DBEE0258AA9}"/>
              </a:ext>
            </a:extLst>
          </p:cNvPr>
          <p:cNvSpPr/>
          <p:nvPr/>
        </p:nvSpPr>
        <p:spPr>
          <a:xfrm>
            <a:off x="2294956" y="3203936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126002D-BFEA-1B4F-B212-9534C71A8560}"/>
              </a:ext>
            </a:extLst>
          </p:cNvPr>
          <p:cNvSpPr/>
          <p:nvPr/>
        </p:nvSpPr>
        <p:spPr>
          <a:xfrm>
            <a:off x="3115556" y="3203936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F605DD9-5D69-8541-B899-A07B7142EA5A}"/>
              </a:ext>
            </a:extLst>
          </p:cNvPr>
          <p:cNvSpPr/>
          <p:nvPr/>
        </p:nvSpPr>
        <p:spPr>
          <a:xfrm>
            <a:off x="3936156" y="3211549"/>
            <a:ext cx="486966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8377562-6E9F-CD4A-9A98-9FB91F0108CA}"/>
              </a:ext>
            </a:extLst>
          </p:cNvPr>
          <p:cNvSpPr txBox="1"/>
          <p:nvPr/>
        </p:nvSpPr>
        <p:spPr>
          <a:xfrm>
            <a:off x="630492" y="2942040"/>
            <a:ext cx="990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第一种可能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DDBE683-0E7C-5D40-A5ED-F9A09464030C}"/>
              </a:ext>
            </a:extLst>
          </p:cNvPr>
          <p:cNvSpPr txBox="1"/>
          <p:nvPr/>
        </p:nvSpPr>
        <p:spPr>
          <a:xfrm>
            <a:off x="624177" y="3715605"/>
            <a:ext cx="9829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第二种可能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4BADF8E-71E6-9E47-9498-0861FB0DD159}"/>
              </a:ext>
            </a:extLst>
          </p:cNvPr>
          <p:cNvSpPr/>
          <p:nvPr/>
        </p:nvSpPr>
        <p:spPr>
          <a:xfrm>
            <a:off x="711027" y="3968069"/>
            <a:ext cx="486966" cy="5040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5B791D9-FFAF-EC4F-A749-78088E5E0D56}"/>
              </a:ext>
            </a:extLst>
          </p:cNvPr>
          <p:cNvSpPr/>
          <p:nvPr/>
        </p:nvSpPr>
        <p:spPr>
          <a:xfrm>
            <a:off x="1496256" y="3968069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F385BA5-DA52-3544-918F-CCB0238EE2D0}"/>
              </a:ext>
            </a:extLst>
          </p:cNvPr>
          <p:cNvSpPr/>
          <p:nvPr/>
        </p:nvSpPr>
        <p:spPr>
          <a:xfrm>
            <a:off x="2291544" y="3968069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1BC22A9-0A2F-604A-91E7-A0574AAF1B33}"/>
              </a:ext>
            </a:extLst>
          </p:cNvPr>
          <p:cNvSpPr/>
          <p:nvPr/>
        </p:nvSpPr>
        <p:spPr>
          <a:xfrm>
            <a:off x="3112144" y="3968069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</a:t>
            </a:r>
            <a:endParaRPr kumimoji="1"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1A05270-463B-254D-9E45-53BD1D521BDA}"/>
              </a:ext>
            </a:extLst>
          </p:cNvPr>
          <p:cNvSpPr/>
          <p:nvPr/>
        </p:nvSpPr>
        <p:spPr>
          <a:xfrm>
            <a:off x="3932744" y="3975682"/>
            <a:ext cx="486966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</a:t>
            </a:r>
            <a:endParaRPr kumimoji="1"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3E71E15-6C04-6948-9001-2C957B087D21}"/>
              </a:ext>
            </a:extLst>
          </p:cNvPr>
          <p:cNvSpPr txBox="1"/>
          <p:nvPr/>
        </p:nvSpPr>
        <p:spPr>
          <a:xfrm>
            <a:off x="5113038" y="3655037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假定在待排序的记录序列中，存在多个具有相同的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关键字的记录，若经过排序，这些记录的</a:t>
            </a: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相对次序</a:t>
            </a:r>
            <a:endParaRPr lang="en-US" altLang="zh-CN" sz="12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保持不变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则称这种排序算法是稳定的</a:t>
            </a:r>
            <a:r>
              <a:rPr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否则称为不</a:t>
            </a:r>
            <a:endParaRPr lang="en-US" altLang="zh-CN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稳定的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208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zh-CN" altLang="en-US" sz="2400" b="1" dirty="0">
                <a:latin typeface="微软雅黑" charset="-122"/>
                <a:ea typeface="微软雅黑" charset="-122"/>
              </a:rPr>
              <a:t>算法稳定性</a:t>
            </a:r>
            <a:endParaRPr lang="en-US" altLang="zh-CN" sz="2400" b="1" dirty="0">
              <a:latin typeface="微软雅黑" charset="-122"/>
              <a:ea typeface="微软雅黑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639C6E4-B46D-4645-A988-DCF481DDE7CD}"/>
              </a:ext>
            </a:extLst>
          </p:cNvPr>
          <p:cNvSpPr txBox="1"/>
          <p:nvPr/>
        </p:nvSpPr>
        <p:spPr>
          <a:xfrm>
            <a:off x="628650" y="91556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算法的稳定性的作用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6E5DAB7-F959-EB43-AB02-0BBB07164777}"/>
              </a:ext>
            </a:extLst>
          </p:cNvPr>
          <p:cNvSpPr/>
          <p:nvPr/>
        </p:nvSpPr>
        <p:spPr>
          <a:xfrm>
            <a:off x="711027" y="1672380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9,1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A08FA1B-21AE-4144-8D41-D7112E408FEB}"/>
              </a:ext>
            </a:extLst>
          </p:cNvPr>
          <p:cNvSpPr/>
          <p:nvPr/>
        </p:nvSpPr>
        <p:spPr>
          <a:xfrm>
            <a:off x="1496256" y="1672380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3,1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2633C81-2981-724D-B112-3F2E31B737F3}"/>
              </a:ext>
            </a:extLst>
          </p:cNvPr>
          <p:cNvSpPr/>
          <p:nvPr/>
        </p:nvSpPr>
        <p:spPr>
          <a:xfrm>
            <a:off x="2291544" y="1672380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6,1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691E4F3-02F1-1741-AB54-B68E9BFFC213}"/>
              </a:ext>
            </a:extLst>
          </p:cNvPr>
          <p:cNvSpPr/>
          <p:nvPr/>
        </p:nvSpPr>
        <p:spPr>
          <a:xfrm>
            <a:off x="3112144" y="1672380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1,1</a:t>
            </a:r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1777DCB-3D87-2243-8CAE-FF1608D3FA4C}"/>
              </a:ext>
            </a:extLst>
          </p:cNvPr>
          <p:cNvSpPr/>
          <p:nvPr/>
        </p:nvSpPr>
        <p:spPr>
          <a:xfrm>
            <a:off x="3932744" y="1679993"/>
            <a:ext cx="486966" cy="5040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1,2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118AFB6-4B65-624C-8A94-D02A44365A1F}"/>
              </a:ext>
            </a:extLst>
          </p:cNvPr>
          <p:cNvSpPr txBox="1"/>
          <p:nvPr/>
        </p:nvSpPr>
        <p:spPr>
          <a:xfrm>
            <a:off x="628650" y="1387768"/>
            <a:ext cx="8370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无序数据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5C16492-C881-1E41-A4DE-AA0D6300E87A}"/>
              </a:ext>
            </a:extLst>
          </p:cNvPr>
          <p:cNvSpPr txBox="1"/>
          <p:nvPr/>
        </p:nvSpPr>
        <p:spPr>
          <a:xfrm>
            <a:off x="624177" y="2715766"/>
            <a:ext cx="12987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升序排序后数据</a:t>
            </a:r>
            <a:r>
              <a:rPr kumimoji="1" lang="en-US" altLang="zh-CN" sz="12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A15E35F-45EE-7F45-A8C1-94D3DC551F26}"/>
              </a:ext>
            </a:extLst>
          </p:cNvPr>
          <p:cNvSpPr/>
          <p:nvPr/>
        </p:nvSpPr>
        <p:spPr>
          <a:xfrm>
            <a:off x="714439" y="3203936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1,1</a:t>
            </a:r>
            <a:endParaRPr kumimoji="1"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F2D5233-E191-E54F-83E0-A8E69CBA74AE}"/>
              </a:ext>
            </a:extLst>
          </p:cNvPr>
          <p:cNvSpPr/>
          <p:nvPr/>
        </p:nvSpPr>
        <p:spPr>
          <a:xfrm>
            <a:off x="1499668" y="3203936"/>
            <a:ext cx="486966" cy="5040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1,2</a:t>
            </a:r>
            <a:endParaRPr kumimoji="1" lang="zh-CN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46AA8D3-3A25-3843-A20C-1DBEE0258AA9}"/>
              </a:ext>
            </a:extLst>
          </p:cNvPr>
          <p:cNvSpPr/>
          <p:nvPr/>
        </p:nvSpPr>
        <p:spPr>
          <a:xfrm>
            <a:off x="2294956" y="3203936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3,1</a:t>
            </a:r>
            <a:endParaRPr kumimoji="1"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126002D-BFEA-1B4F-B212-9534C71A8560}"/>
              </a:ext>
            </a:extLst>
          </p:cNvPr>
          <p:cNvSpPr/>
          <p:nvPr/>
        </p:nvSpPr>
        <p:spPr>
          <a:xfrm>
            <a:off x="3115556" y="3203936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6,1</a:t>
            </a:r>
            <a:endParaRPr kumimoji="1"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F605DD9-5D69-8541-B899-A07B7142EA5A}"/>
              </a:ext>
            </a:extLst>
          </p:cNvPr>
          <p:cNvSpPr/>
          <p:nvPr/>
        </p:nvSpPr>
        <p:spPr>
          <a:xfrm>
            <a:off x="3936156" y="3211549"/>
            <a:ext cx="486966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9,1</a:t>
            </a:r>
            <a:endParaRPr kumimoji="1"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8377562-6E9F-CD4A-9A98-9FB91F0108CA}"/>
              </a:ext>
            </a:extLst>
          </p:cNvPr>
          <p:cNvSpPr txBox="1"/>
          <p:nvPr/>
        </p:nvSpPr>
        <p:spPr>
          <a:xfrm>
            <a:off x="630492" y="2942040"/>
            <a:ext cx="990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第一种可能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DDBE683-0E7C-5D40-A5ED-F9A09464030C}"/>
              </a:ext>
            </a:extLst>
          </p:cNvPr>
          <p:cNvSpPr txBox="1"/>
          <p:nvPr/>
        </p:nvSpPr>
        <p:spPr>
          <a:xfrm>
            <a:off x="624177" y="3715605"/>
            <a:ext cx="9829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第二种可能</a:t>
            </a:r>
            <a:r>
              <a:rPr kumimoji="1" lang="en-US" altLang="zh-CN" sz="1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endParaRPr kumimoji="1" lang="zh-CN" altLang="en-US" sz="1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4BADF8E-71E6-9E47-9498-0861FB0DD159}"/>
              </a:ext>
            </a:extLst>
          </p:cNvPr>
          <p:cNvSpPr/>
          <p:nvPr/>
        </p:nvSpPr>
        <p:spPr>
          <a:xfrm>
            <a:off x="711027" y="3968069"/>
            <a:ext cx="486966" cy="5040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1,2</a:t>
            </a:r>
            <a:endParaRPr kumimoji="1" lang="zh-CN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5B791D9-FFAF-EC4F-A749-78088E5E0D56}"/>
              </a:ext>
            </a:extLst>
          </p:cNvPr>
          <p:cNvSpPr/>
          <p:nvPr/>
        </p:nvSpPr>
        <p:spPr>
          <a:xfrm>
            <a:off x="1496256" y="3968069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1,1</a:t>
            </a:r>
            <a:endParaRPr kumimoji="1" lang="zh-CN" altLang="en-US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0F385BA5-DA52-3544-918F-CCB0238EE2D0}"/>
              </a:ext>
            </a:extLst>
          </p:cNvPr>
          <p:cNvSpPr/>
          <p:nvPr/>
        </p:nvSpPr>
        <p:spPr>
          <a:xfrm>
            <a:off x="2291544" y="3968069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3,1</a:t>
            </a:r>
            <a:endParaRPr kumimoji="1"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1BC22A9-0A2F-604A-91E7-A0574AAF1B33}"/>
              </a:ext>
            </a:extLst>
          </p:cNvPr>
          <p:cNvSpPr/>
          <p:nvPr/>
        </p:nvSpPr>
        <p:spPr>
          <a:xfrm>
            <a:off x="3112144" y="3968069"/>
            <a:ext cx="486966" cy="504056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6,1</a:t>
            </a:r>
            <a:endParaRPr kumimoji="1" lang="zh-CN" altLang="en-US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1A05270-463B-254D-9E45-53BD1D521BDA}"/>
              </a:ext>
            </a:extLst>
          </p:cNvPr>
          <p:cNvSpPr/>
          <p:nvPr/>
        </p:nvSpPr>
        <p:spPr>
          <a:xfrm>
            <a:off x="3932744" y="3975682"/>
            <a:ext cx="486966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9,1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7182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D1C6595-999A-1543-80D7-CDA611562E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" y="-19050"/>
            <a:ext cx="39433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>
              <a:defRPr/>
            </a:pPr>
            <a:r>
              <a:rPr lang="zh-CN" altLang="en-US" sz="2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TW" altLang="zh-CN" sz="2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A841CB3-CFC2-954A-8467-E220136B773D}"/>
              </a:ext>
            </a:extLst>
          </p:cNvPr>
          <p:cNvSpPr/>
          <p:nvPr/>
        </p:nvSpPr>
        <p:spPr>
          <a:xfrm rot="2700000">
            <a:off x="1363663" y="1519238"/>
            <a:ext cx="1544637" cy="154463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B3BD66B-B645-0A4A-84B2-3AEA194A3384}"/>
              </a:ext>
            </a:extLst>
          </p:cNvPr>
          <p:cNvSpPr/>
          <p:nvPr/>
        </p:nvSpPr>
        <p:spPr>
          <a:xfrm rot="2700000">
            <a:off x="1147763" y="1511300"/>
            <a:ext cx="1544638" cy="154463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标题占位符 1">
            <a:extLst>
              <a:ext uri="{FF2B5EF4-FFF2-40B4-BE49-F238E27FC236}">
                <a16:creationId xmlns:a16="http://schemas.microsoft.com/office/drawing/2014/main" id="{34AAA216-D336-E14B-81A1-9876E4765A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25" y="1924050"/>
            <a:ext cx="38290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3600" kern="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TW" altLang="zh-CN" sz="3600" kern="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606" name="TextBox 7">
            <a:extLst>
              <a:ext uri="{FF2B5EF4-FFF2-40B4-BE49-F238E27FC236}">
                <a16:creationId xmlns:a16="http://schemas.microsoft.com/office/drawing/2014/main" id="{D230A0FD-2A6D-0446-B3A9-3943886C84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9838" y="1643063"/>
            <a:ext cx="5184650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假定在待排序的记录序列中，存在多个具有相同的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关键字的记录，若经过排序，这些记录的</a:t>
            </a:r>
            <a:r>
              <a:rPr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相对次序</a:t>
            </a:r>
            <a:endParaRPr lang="en-US" altLang="zh-CN" sz="1000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保持不变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则称这种排序算法是稳定的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否则称为不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稳定的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kumimoji="1"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不稳定的排序算法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选择排序、快速排序、希尔排序、堆排序</a:t>
            </a:r>
            <a:endParaRPr lang="en-US" altLang="zh-CN" sz="1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稳定的排序算法</a:t>
            </a:r>
            <a:r>
              <a:rPr lang="en-US" altLang="zh-CN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CN" altLang="en-US" sz="1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冒泡排序、插入排序、归并排序和基数排序</a:t>
            </a:r>
          </a:p>
        </p:txBody>
      </p:sp>
    </p:spTree>
    <p:extLst>
      <p:ext uri="{BB962C8B-B14F-4D97-AF65-F5344CB8AC3E}">
        <p14:creationId xmlns:p14="http://schemas.microsoft.com/office/powerpoint/2010/main" val="3376713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eaLnBrk="1" hangingPunct="1">
              <a:buFont typeface="Arial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Contents</a:t>
            </a: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  <a:extLst/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707904" y="1403186"/>
            <a:ext cx="4319588" cy="2181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latin typeface="微软雅黑" charset="-122"/>
                <a:ea typeface="微软雅黑" charset="-122"/>
              </a:rPr>
              <a:t>排序算法的稳定性</a:t>
            </a:r>
            <a:endParaRPr lang="en-US" altLang="zh-CN" sz="1400" dirty="0"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FF0000"/>
                </a:solidFill>
                <a:latin typeface="微软雅黑" charset="-122"/>
                <a:ea typeface="微软雅黑" charset="-122"/>
              </a:rPr>
              <a:t>冒泡排序</a:t>
            </a:r>
            <a:endParaRPr lang="en-US" altLang="zh-CN" sz="1400" dirty="0">
              <a:solidFill>
                <a:srgbClr val="FF0000"/>
              </a:solidFill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选择排序</a:t>
            </a:r>
            <a:endParaRPr lang="en-US" altLang="zh-CN" sz="14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插入排序</a:t>
            </a:r>
            <a:endParaRPr lang="en-US" altLang="zh-CN" sz="14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  <a:p>
            <a:pPr marL="285750" marR="0" lvl="0" indent="-28575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u"/>
              <a:tabLst/>
              <a:defRPr/>
            </a:pPr>
            <a:r>
              <a:rPr lang="zh-CN" altLang="en-US" sz="1400" dirty="0">
                <a:solidFill>
                  <a:srgbClr val="262626"/>
                </a:solidFill>
                <a:latin typeface="微软雅黑" charset="-122"/>
                <a:ea typeface="微软雅黑" charset="-122"/>
              </a:rPr>
              <a:t>快速排序</a:t>
            </a:r>
            <a:endParaRPr lang="en-US" altLang="zh-CN" sz="1400" dirty="0">
              <a:solidFill>
                <a:srgbClr val="262626"/>
              </a:solidFill>
              <a:latin typeface="微软雅黑" charset="-122"/>
              <a:ea typeface="微软雅黑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0246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>
            <a:extLst>
              <a:ext uri="{FF2B5EF4-FFF2-40B4-BE49-F238E27FC236}">
                <a16:creationId xmlns:a16="http://schemas.microsoft.com/office/drawing/2014/main" id="{ECA5DB85-4D1B-F94E-AE38-EC001B4AB1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2988" y="1924050"/>
            <a:ext cx="1720850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90000"/>
              </a:lnSpc>
            </a:pPr>
            <a:r>
              <a:rPr lang="zh-CN" altLang="en-US" sz="3200" b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</a:t>
            </a:r>
            <a:endParaRPr lang="zh-TW" altLang="zh-CN" sz="3200" b="1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4379A152-73CE-0C4D-A65E-21005E5A9657}"/>
              </a:ext>
            </a:extLst>
          </p:cNvPr>
          <p:cNvCxnSpPr/>
          <p:nvPr/>
        </p:nvCxnSpPr>
        <p:spPr>
          <a:xfrm>
            <a:off x="3348038" y="1384300"/>
            <a:ext cx="0" cy="2447925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>
            <a:extLst>
              <a:ext uri="{FF2B5EF4-FFF2-40B4-BE49-F238E27FC236}">
                <a16:creationId xmlns:a16="http://schemas.microsoft.com/office/drawing/2014/main" id="{9B796E08-29D5-3E45-AE6E-09295A5E0AAA}"/>
              </a:ext>
            </a:extLst>
          </p:cNvPr>
          <p:cNvSpPr/>
          <p:nvPr/>
        </p:nvSpPr>
        <p:spPr>
          <a:xfrm>
            <a:off x="3311525" y="1347788"/>
            <a:ext cx="73025" cy="7143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37F08FF3-A491-9841-8E3E-55FCE5A6AFA8}"/>
              </a:ext>
            </a:extLst>
          </p:cNvPr>
          <p:cNvSpPr/>
          <p:nvPr/>
        </p:nvSpPr>
        <p:spPr>
          <a:xfrm>
            <a:off x="3311525" y="3832225"/>
            <a:ext cx="73025" cy="71438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标题占位符 1">
            <a:extLst>
              <a:ext uri="{FF2B5EF4-FFF2-40B4-BE49-F238E27FC236}">
                <a16:creationId xmlns:a16="http://schemas.microsoft.com/office/drawing/2014/main" id="{A61C9820-4E47-E048-BEA5-E766D7E653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8888" y="2573338"/>
            <a:ext cx="2116137" cy="515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>
              <a:defRPr/>
            </a:pPr>
            <a:r>
              <a:rPr lang="en-US" altLang="zh-CN" sz="2400" b="1" kern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TARGET</a:t>
            </a:r>
            <a:endParaRPr lang="zh-TW" altLang="zh-CN" sz="2400" b="1" kern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1F0566F-C64E-D14B-B78A-20E6536C3895}"/>
              </a:ext>
            </a:extLst>
          </p:cNvPr>
          <p:cNvSpPr/>
          <p:nvPr/>
        </p:nvSpPr>
        <p:spPr>
          <a:xfrm>
            <a:off x="3959225" y="2062622"/>
            <a:ext cx="2773516" cy="5674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  <a:buFont typeface="Wingdings" charset="2"/>
              <a:buChar char="u"/>
            </a:pPr>
            <a:r>
              <a:rPr lang="zh-CN" altLang="en-US" dirty="0"/>
              <a:t> 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能够代码实现冒泡排序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344975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05155037"/>
  <p:tag name="MH_LIBRARY" val="CONTENTS"/>
  <p:tag name="MH_TYPE" val="OTHERS"/>
  <p:tag name="ID" val="545836"/>
</p:tagLst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889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 fontAlgn="auto">
          <a:spcBef>
            <a:spcPts val="0"/>
          </a:spcBef>
          <a:spcAft>
            <a:spcPts val="0"/>
          </a:spcAft>
          <a:defRPr kumimoji="1" sz="1200" dirty="0" smtClean="0"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3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42538</TotalTime>
  <Words>1818</Words>
  <Application>Microsoft Macintosh PowerPoint</Application>
  <PresentationFormat>全屏显示(16:9)</PresentationFormat>
  <Paragraphs>423</Paragraphs>
  <Slides>34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34</vt:i4>
      </vt:variant>
    </vt:vector>
  </HeadingPairs>
  <TitlesOfParts>
    <vt:vector size="46" baseType="lpstr">
      <vt:lpstr>黑体</vt:lpstr>
      <vt:lpstr>宋体</vt:lpstr>
      <vt:lpstr>Microsoft YaHei</vt:lpstr>
      <vt:lpstr>Microsoft YaHei</vt:lpstr>
      <vt:lpstr>Segoe UI</vt:lpstr>
      <vt:lpstr>Arial</vt:lpstr>
      <vt:lpstr>Calibri</vt:lpstr>
      <vt:lpstr>Wingdings</vt:lpstr>
      <vt:lpstr>1_自定义设计方案</vt:lpstr>
      <vt:lpstr>自定义设计方案</vt:lpstr>
      <vt:lpstr>3_自定义设计方案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</dc:creator>
  <cp:lastModifiedBy>Microsoft Office User</cp:lastModifiedBy>
  <cp:revision>999</cp:revision>
  <dcterms:created xsi:type="dcterms:W3CDTF">2015-06-29T07:19:00Z</dcterms:created>
  <dcterms:modified xsi:type="dcterms:W3CDTF">2020-01-07T07:23:45Z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